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0" r:id="rId2"/>
    <p:sldId id="270" r:id="rId3"/>
    <p:sldId id="264" r:id="rId4"/>
    <p:sldId id="290" r:id="rId5"/>
    <p:sldId id="273" r:id="rId6"/>
    <p:sldId id="291" r:id="rId7"/>
    <p:sldId id="261" r:id="rId8"/>
    <p:sldId id="274" r:id="rId9"/>
    <p:sldId id="292" r:id="rId10"/>
    <p:sldId id="293" r:id="rId11"/>
    <p:sldId id="294" r:id="rId12"/>
    <p:sldId id="276" r:id="rId13"/>
    <p:sldId id="298" r:id="rId14"/>
    <p:sldId id="297" r:id="rId15"/>
    <p:sldId id="280" r:id="rId16"/>
    <p:sldId id="281" r:id="rId17"/>
    <p:sldId id="279" r:id="rId18"/>
    <p:sldId id="283" r:id="rId19"/>
    <p:sldId id="299" r:id="rId20"/>
    <p:sldId id="284" r:id="rId21"/>
    <p:sldId id="301" r:id="rId22"/>
    <p:sldId id="300" r:id="rId23"/>
    <p:sldId id="288" r:id="rId24"/>
    <p:sldId id="266" r:id="rId25"/>
    <p:sldId id="277" r:id="rId26"/>
    <p:sldId id="302" r:id="rId27"/>
    <p:sldId id="289" r:id="rId28"/>
    <p:sldId id="303" r:id="rId29"/>
    <p:sldId id="287" r:id="rId30"/>
    <p:sldId id="263" r:id="rId31"/>
    <p:sldId id="29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현 양" initials="승양" lastIdx="1" clrIdx="0">
    <p:extLst>
      <p:ext uri="{19B8F6BF-5375-455C-9EA6-DF929625EA0E}">
        <p15:presenceInfo xmlns:p15="http://schemas.microsoft.com/office/powerpoint/2012/main" userId="dbacb1236cf1ebec" providerId="Windows Live"/>
      </p:ext>
    </p:extLst>
  </p:cmAuthor>
  <p:cmAuthor id="2" name="cony5" initials="c" lastIdx="1" clrIdx="1">
    <p:extLst>
      <p:ext uri="{19B8F6BF-5375-455C-9EA6-DF929625EA0E}">
        <p15:presenceInfo xmlns:p15="http://schemas.microsoft.com/office/powerpoint/2012/main" userId="cony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5BA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640F4-3693-46AA-A476-FE7AFF06547E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14E45-85D8-4898-ABD0-95E4B3E5C5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Consul-serve</a:t>
            </a:r>
            <a:r>
              <a:rPr lang="ko-KR" altLang="en-US" dirty="0"/>
              <a:t>로 이용할 </a:t>
            </a:r>
            <a:r>
              <a:rPr lang="en-US" altLang="ko-KR" dirty="0"/>
              <a:t>EC2</a:t>
            </a:r>
            <a:r>
              <a:rPr lang="ko-KR" altLang="en-US" baseline="0" dirty="0"/>
              <a:t>를 생성한 후 </a:t>
            </a:r>
            <a:r>
              <a:rPr lang="en-US" altLang="ko-KR" baseline="0" dirty="0" err="1"/>
              <a:t>docker</a:t>
            </a:r>
            <a:r>
              <a:rPr lang="ko-KR" altLang="en-US" baseline="0" dirty="0"/>
              <a:t>를 이용하여 </a:t>
            </a:r>
            <a:r>
              <a:rPr lang="en-US" altLang="ko-KR" baseline="0" dirty="0"/>
              <a:t>consul-serve</a:t>
            </a:r>
            <a:r>
              <a:rPr lang="ko-KR" altLang="en-US" baseline="0" dirty="0"/>
              <a:t>를 실행하였다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후 </a:t>
            </a:r>
            <a:r>
              <a:rPr lang="en-US" altLang="ko-KR" baseline="0" dirty="0"/>
              <a:t>Consul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Service-discover</a:t>
            </a:r>
            <a:r>
              <a:rPr lang="ko-KR" altLang="en-US" baseline="0" dirty="0"/>
              <a:t>를 사용하기 위하여 </a:t>
            </a:r>
            <a:r>
              <a:rPr lang="en-US" altLang="ko-KR" baseline="0" dirty="0"/>
              <a:t>service</a:t>
            </a:r>
            <a:r>
              <a:rPr lang="ko-KR" altLang="en-US" baseline="0" dirty="0"/>
              <a:t>들을 등록하였다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2B24D-90C6-4848-B0DD-DD7F2B6C8B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0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사용될 서비스에서 </a:t>
            </a:r>
            <a:r>
              <a:rPr lang="en-US" altLang="ko-KR"/>
              <a:t>Consul-server</a:t>
            </a:r>
            <a:r>
              <a:rPr lang="ko-KR" altLang="en-US"/>
              <a:t>로 부터 </a:t>
            </a:r>
            <a:r>
              <a:rPr lang="en-US" altLang="ko-KR"/>
              <a:t>service-name</a:t>
            </a:r>
            <a:r>
              <a:rPr lang="ko-KR" altLang="en-US"/>
              <a:t>으로 </a:t>
            </a:r>
            <a:r>
              <a:rPr lang="en-US" altLang="ko-KR"/>
              <a:t>url</a:t>
            </a:r>
            <a:r>
              <a:rPr lang="ko-KR" altLang="en-US" baseline="0"/>
              <a:t>을 받아 사용하였다</a:t>
            </a:r>
            <a:r>
              <a:rPr lang="en-US" altLang="ko-KR" baseline="0"/>
              <a:t>. </a:t>
            </a:r>
            <a:r>
              <a:rPr lang="ko-KR" altLang="en-US" baseline="0"/>
              <a:t>만약 서비스에 </a:t>
            </a:r>
            <a:r>
              <a:rPr lang="en-US" altLang="ko-KR" baseline="0"/>
              <a:t>url</a:t>
            </a:r>
            <a:r>
              <a:rPr lang="ko-KR" altLang="en-US" baseline="0"/>
              <a:t>을 이용하는 부분이 하드코딩되어있다면 연결된 서비스의 </a:t>
            </a:r>
            <a:r>
              <a:rPr lang="en-US" altLang="ko-KR" baseline="0"/>
              <a:t>ip</a:t>
            </a:r>
            <a:r>
              <a:rPr lang="ko-KR" altLang="en-US" baseline="0"/>
              <a:t>가 바뀔때마다 서비스를 새로 배포해야하는데 </a:t>
            </a:r>
            <a:r>
              <a:rPr lang="en-US" altLang="ko-KR" baseline="0"/>
              <a:t>Consul</a:t>
            </a:r>
            <a:r>
              <a:rPr lang="ko-KR" altLang="en-US" baseline="0"/>
              <a:t>의 </a:t>
            </a:r>
            <a:r>
              <a:rPr lang="en-US" altLang="ko-KR" baseline="0"/>
              <a:t>service-discovery</a:t>
            </a:r>
            <a:r>
              <a:rPr lang="ko-KR" altLang="en-US" baseline="0"/>
              <a:t>를 이용하면 간단하게 </a:t>
            </a:r>
            <a:r>
              <a:rPr lang="en-US" altLang="ko-KR" baseline="0"/>
              <a:t>ip</a:t>
            </a:r>
            <a:r>
              <a:rPr lang="ko-KR" altLang="en-US" baseline="0"/>
              <a:t>를 바꿀 수 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A22B24D-90C6-4848-B0DD-DD7F2B6C8B67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실제 사용될 서비스에서 </a:t>
            </a:r>
            <a:r>
              <a:rPr lang="en-US" altLang="ko-KR"/>
              <a:t>Consul-server</a:t>
            </a:r>
            <a:r>
              <a:rPr lang="ko-KR" altLang="en-US"/>
              <a:t>로 부터 </a:t>
            </a:r>
            <a:r>
              <a:rPr lang="en-US" altLang="ko-KR"/>
              <a:t>service-name</a:t>
            </a:r>
            <a:r>
              <a:rPr lang="ko-KR" altLang="en-US"/>
              <a:t>으로 </a:t>
            </a:r>
            <a:r>
              <a:rPr lang="en-US" altLang="ko-KR"/>
              <a:t>url</a:t>
            </a:r>
            <a:r>
              <a:rPr lang="ko-KR" altLang="en-US" baseline="0"/>
              <a:t>을 받아 사용하였다</a:t>
            </a:r>
            <a:r>
              <a:rPr lang="en-US" altLang="ko-KR" baseline="0"/>
              <a:t>. </a:t>
            </a:r>
            <a:r>
              <a:rPr lang="ko-KR" altLang="en-US" baseline="0"/>
              <a:t>만약 서비스에 </a:t>
            </a:r>
            <a:r>
              <a:rPr lang="en-US" altLang="ko-KR" baseline="0"/>
              <a:t>url</a:t>
            </a:r>
            <a:r>
              <a:rPr lang="ko-KR" altLang="en-US" baseline="0"/>
              <a:t>을 이용하는 부분이 하드코딩되어있다면 연결된 서비스의 </a:t>
            </a:r>
            <a:r>
              <a:rPr lang="en-US" altLang="ko-KR" baseline="0"/>
              <a:t>ip</a:t>
            </a:r>
            <a:r>
              <a:rPr lang="ko-KR" altLang="en-US" baseline="0"/>
              <a:t>가 바뀔때마다 서비스를 새로 배포해야하는데 </a:t>
            </a:r>
            <a:r>
              <a:rPr lang="en-US" altLang="ko-KR" baseline="0"/>
              <a:t>Consul</a:t>
            </a:r>
            <a:r>
              <a:rPr lang="ko-KR" altLang="en-US" baseline="0"/>
              <a:t>의 </a:t>
            </a:r>
            <a:r>
              <a:rPr lang="en-US" altLang="ko-KR" baseline="0"/>
              <a:t>service-discovery</a:t>
            </a:r>
            <a:r>
              <a:rPr lang="ko-KR" altLang="en-US" baseline="0"/>
              <a:t>를 이용하면 간단하게 </a:t>
            </a:r>
            <a:r>
              <a:rPr lang="en-US" altLang="ko-KR" baseline="0"/>
              <a:t>ip</a:t>
            </a:r>
            <a:r>
              <a:rPr lang="ko-KR" altLang="en-US" baseline="0"/>
              <a:t>를 바꿀 수 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A22B24D-90C6-4848-B0DD-DD7F2B6C8B67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29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B7BF7-0B01-4645-A0F9-188C4E928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9D2ED-E05B-4494-AA6C-613623D54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F951D-B18B-4778-8BEE-30B14166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9B705-3C2D-4701-95EB-5E7A271C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49E14-9088-4533-BF4B-0BE26B87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9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75E9F-43E2-4DD6-A90C-8BAFEF21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188679-6AD4-4D87-9E40-B0E2F60E8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2A035-F8BA-4B84-9B5D-C16AFADB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90414-FA8F-452F-9A2D-474DD7A2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9F2C9-4934-4FC9-9EDC-01DED626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6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710FD1-EC4E-4CD6-BE3B-CEDFB3228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D92A54-F0E3-4BC8-A4DC-856B4BF3F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B7030-C818-4264-8CBF-6F8DED66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7090A-CA57-4813-A8A5-CD087B1F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4D2D7-A030-4ACE-9055-4C1E64D3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5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875D4-A9CF-40CC-9781-C7ABA0E3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80A5F-0BFF-48D1-B1B8-F7EC4A19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02797-5293-46CC-AF29-0182625F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5C422-F1B7-4EEC-83D2-063933F1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A1F67-459D-47A5-953D-5E7DC4CF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1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30B74-39B3-49E6-B1ED-E09C0B16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E57F7-D52F-477C-8EB7-5859602F5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BC99-3C29-4704-BC81-72DC8830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0F5B9-B440-4BB6-B9F0-106B7DDE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52103-C31C-4779-9E73-CBF17CF5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5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4B651-FD0C-4206-A7FC-4A1AA82A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2834F-D3B2-4E80-BD43-A12212CD7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831F4F-8298-4D50-8F13-C3508769C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92F6D-1A95-4FD5-98E8-3226E54E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614E1E-0BD9-4D3C-AD13-4BB145A0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3774C-12A6-435B-9580-9491AFB9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7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0EA66-FD65-4B4E-91E6-C2208322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CC61D-D69F-48A6-8041-A356E2168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C473CE-816C-45E5-AE8A-BF2D24D58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885471-3757-4F18-9488-53C3AD560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F4BAD3-D628-4C91-ABB5-CC0F392DB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8AD023-B5F3-4862-A097-7391D369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8FEA9B-CCF2-4EE4-9D20-F2BF4338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77A876-A75A-477C-BC61-C67DF0C2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9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B944F-33A8-4415-9EB1-653A03ED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6CB0F-A64D-44B0-907C-594A5C64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5E495E-2B7D-429A-A125-D04EA535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617A7-C805-48DA-8CA9-0D584FFE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1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DC57B2-3F9D-46CD-B141-6B283A75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E4E74A-2544-4FD1-B502-A93FB1DB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2C0B1-D308-4A43-ACF6-7EA0872A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9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8A857-F673-4417-89ED-C377863E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BDF47-CF40-498A-B71A-AEBB92CD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968AE-C9A3-4FAA-A435-CF756451F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18733-3566-48D1-BCD4-6B297EBC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B3CE35-4FAD-40D6-B0DA-FAFE9DFC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D6867C-164C-4DFE-9B68-F6937BFD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0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469BA-9965-42D6-8597-E0E5E04E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9ED73-071C-412C-9B64-947A2E0E5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246462-7FEA-4232-95F2-55DB257A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B7207B-98E0-418C-9E60-022795EE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382531-9ECB-4AF0-8D00-05C917A6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432C7-D5BD-47DC-8285-CE2C87A0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6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174616-61EC-4919-9175-853217D5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CCAEF-5216-4D46-BB91-051212859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7D511-25D1-4DED-B401-DC46ACFB6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392C7-F177-4C48-8F12-1D301E3A37D7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AFE92-DFCC-441D-B6D3-DC4FC7D04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1413D-E448-4F8D-B633-93FF7A83B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8B11B-6135-4048-90BE-F40A473D7A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7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D622AD-D8C0-48B7-B78A-9DF8888F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67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F50B3F-543A-4722-A98C-6837DADA2B1D}"/>
              </a:ext>
            </a:extLst>
          </p:cNvPr>
          <p:cNvSpPr/>
          <p:nvPr/>
        </p:nvSpPr>
        <p:spPr>
          <a:xfrm>
            <a:off x="-12400" y="0"/>
            <a:ext cx="12216800" cy="6858000"/>
          </a:xfrm>
          <a:prstGeom prst="rect">
            <a:avLst/>
          </a:prstGeom>
          <a:solidFill>
            <a:srgbClr val="52525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D9725-086C-4889-97A0-41ECCA588DA8}"/>
              </a:ext>
            </a:extLst>
          </p:cNvPr>
          <p:cNvSpPr txBox="1"/>
          <p:nvPr/>
        </p:nvSpPr>
        <p:spPr>
          <a:xfrm>
            <a:off x="2415963" y="2344913"/>
            <a:ext cx="713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소상공인을 위한 상권분석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55962-940E-4F47-9AE8-4F5CDAAB25BC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bg1"/>
                </a:solidFill>
              </a:rPr>
              <a:t>Team Project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0FA138-29BA-4043-981B-B1D9D3F32BBB}"/>
              </a:ext>
            </a:extLst>
          </p:cNvPr>
          <p:cNvCxnSpPr/>
          <p:nvPr/>
        </p:nvCxnSpPr>
        <p:spPr>
          <a:xfrm>
            <a:off x="0" y="557037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98FA52-6B2E-4E81-858E-20B3DC9ADDCE}"/>
              </a:ext>
            </a:extLst>
          </p:cNvPr>
          <p:cNvSpPr txBox="1"/>
          <p:nvPr/>
        </p:nvSpPr>
        <p:spPr>
          <a:xfrm flipH="1">
            <a:off x="4932997" y="3799348"/>
            <a:ext cx="2326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범진현</a:t>
            </a:r>
            <a:endParaRPr lang="en-US" altLang="ko-KR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옥해림</a:t>
            </a:r>
            <a:endParaRPr lang="en-US" altLang="ko-KR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양승현</a:t>
            </a:r>
            <a:endParaRPr lang="en-US" altLang="ko-KR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고원영</a:t>
            </a:r>
            <a:endParaRPr lang="en-US" altLang="ko-KR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김태엽</a:t>
            </a:r>
            <a:endParaRPr lang="ko-KR" altLang="en-US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D0A3D-1315-4BBA-9878-4994651DBA5E}"/>
              </a:ext>
            </a:extLst>
          </p:cNvPr>
          <p:cNvSpPr txBox="1"/>
          <p:nvPr/>
        </p:nvSpPr>
        <p:spPr>
          <a:xfrm>
            <a:off x="10985500" y="626742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2021.04.27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98371-EA1A-465A-978C-9564DA9A8E3F}"/>
              </a:ext>
            </a:extLst>
          </p:cNvPr>
          <p:cNvSpPr txBox="1"/>
          <p:nvPr/>
        </p:nvSpPr>
        <p:spPr>
          <a:xfrm flipH="1">
            <a:off x="4932997" y="3304051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조 소상공인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함초롬돋움" panose="02030504000101010101" pitchFamily="18" charset="-127"/>
              </a:rPr>
              <a:t>화이팅</a:t>
            </a:r>
            <a:endParaRPr lang="ko-KR" altLang="en-US" sz="1600" dirty="0">
              <a:solidFill>
                <a:schemeClr val="bg1"/>
              </a:solidFill>
              <a:latin typeface="+mn-ea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0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3517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1: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이용해 데이터 가져오기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연동 및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정류장 위치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122" name="Picture 2" descr="1. 인증키 신청">
            <a:extLst>
              <a:ext uri="{FF2B5EF4-FFF2-40B4-BE49-F238E27FC236}">
                <a16:creationId xmlns:a16="http://schemas.microsoft.com/office/drawing/2014/main" id="{69D1F94F-5BAE-48F3-8721-C97DC2C83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2" b="25661"/>
          <a:stretch/>
        </p:blipFill>
        <p:spPr bwMode="auto">
          <a:xfrm>
            <a:off x="479877" y="2669759"/>
            <a:ext cx="4013581" cy="2092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84FFA4-A26C-4745-BF2C-10B2FDDEC490}"/>
              </a:ext>
            </a:extLst>
          </p:cNvPr>
          <p:cNvSpPr txBox="1"/>
          <p:nvPr/>
        </p:nvSpPr>
        <p:spPr>
          <a:xfrm>
            <a:off x="403749" y="2352858"/>
            <a:ext cx="640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서울시 열린 데이터 광장과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공공데이터포털에서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KEY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신청 및 승인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091FC-A5C1-4A80-A332-D944DA280D23}"/>
              </a:ext>
            </a:extLst>
          </p:cNvPr>
          <p:cNvSpPr txBox="1"/>
          <p:nvPr/>
        </p:nvSpPr>
        <p:spPr>
          <a:xfrm>
            <a:off x="403749" y="5026434"/>
            <a:ext cx="555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Beautifulsoup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이용해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파싱한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데이터를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형식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-&gt;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DataFrame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형식으로 변환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124" name="Picture 4" descr="3. 데이터 파싱 후 DB 저장">
            <a:extLst>
              <a:ext uri="{FF2B5EF4-FFF2-40B4-BE49-F238E27FC236}">
                <a16:creationId xmlns:a16="http://schemas.microsoft.com/office/drawing/2014/main" id="{98FDB25E-E33A-4A89-A724-7A65AFB7C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1" r="28888" b="19580"/>
          <a:stretch/>
        </p:blipFill>
        <p:spPr bwMode="auto">
          <a:xfrm>
            <a:off x="479877" y="5338939"/>
            <a:ext cx="4276965" cy="12645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662BEA-4EAD-4AA4-AE2D-29D2C9423C0C}"/>
              </a:ext>
            </a:extLst>
          </p:cNvPr>
          <p:cNvSpPr txBox="1"/>
          <p:nvPr/>
        </p:nvSpPr>
        <p:spPr>
          <a:xfrm>
            <a:off x="6217919" y="1779011"/>
            <a:ext cx="5745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sqlalchemy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to_sql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함수 이용해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MySQL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데이터베이스에 버스 정류소 데이터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저장</a:t>
            </a:r>
          </a:p>
        </p:txBody>
      </p:sp>
      <p:pic>
        <p:nvPicPr>
          <p:cNvPr id="5126" name="Picture 6" descr="3. 데이터 파싱 후 DB 저장">
            <a:extLst>
              <a:ext uri="{FF2B5EF4-FFF2-40B4-BE49-F238E27FC236}">
                <a16:creationId xmlns:a16="http://schemas.microsoft.com/office/drawing/2014/main" id="{90546915-C473-4679-8BDA-7A98D683E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88"/>
          <a:stretch/>
        </p:blipFill>
        <p:spPr bwMode="auto">
          <a:xfrm>
            <a:off x="6254496" y="2271116"/>
            <a:ext cx="5745057" cy="6282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C07A00-B2C6-4B83-AC37-F261AD966665}"/>
              </a:ext>
            </a:extLst>
          </p:cNvPr>
          <p:cNvSpPr txBox="1"/>
          <p:nvPr/>
        </p:nvSpPr>
        <p:spPr>
          <a:xfrm>
            <a:off x="6174543" y="3344415"/>
            <a:ext cx="5745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MySQL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에 저장된 데이터 확인</a:t>
            </a:r>
          </a:p>
        </p:txBody>
      </p:sp>
      <p:pic>
        <p:nvPicPr>
          <p:cNvPr id="5128" name="Picture 8" descr="4. mysql에 저장된 데이터 확인">
            <a:extLst>
              <a:ext uri="{FF2B5EF4-FFF2-40B4-BE49-F238E27FC236}">
                <a16:creationId xmlns:a16="http://schemas.microsoft.com/office/drawing/2014/main" id="{46787B62-BEBA-4B88-BA5E-350421041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3"/>
          <a:stretch/>
        </p:blipFill>
        <p:spPr bwMode="auto">
          <a:xfrm>
            <a:off x="6254495" y="3637286"/>
            <a:ext cx="5051825" cy="2966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8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3517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1: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이용해 데이터 가져오기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연동 및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상권 정보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4FFA4-A26C-4745-BF2C-10B2FDDEC490}"/>
              </a:ext>
            </a:extLst>
          </p:cNvPr>
          <p:cNvSpPr txBox="1"/>
          <p:nvPr/>
        </p:nvSpPr>
        <p:spPr>
          <a:xfrm>
            <a:off x="403749" y="2352858"/>
            <a:ext cx="640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서울시 열린 데이터 광장과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공공데이터포털에서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OpenAPI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KEY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신청 및 승인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091FC-A5C1-4A80-A332-D944DA280D23}"/>
              </a:ext>
            </a:extLst>
          </p:cNvPr>
          <p:cNvSpPr txBox="1"/>
          <p:nvPr/>
        </p:nvSpPr>
        <p:spPr>
          <a:xfrm>
            <a:off x="304636" y="4870182"/>
            <a:ext cx="4630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Key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파라미터에서 행정동 코드 입력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-&gt;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행정동 내 상가업소 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62BEA-4EAD-4AA4-AE2D-29D2C9423C0C}"/>
              </a:ext>
            </a:extLst>
          </p:cNvPr>
          <p:cNvSpPr txBox="1"/>
          <p:nvPr/>
        </p:nvSpPr>
        <p:spPr>
          <a:xfrm>
            <a:off x="6217919" y="1779011"/>
            <a:ext cx="574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행정동코드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(Key):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행정동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(Value)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매핑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행정동 별 코드 정보를 조회할 수 있는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생성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통계청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Ex)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C07A00-B2C6-4B83-AC37-F261AD966665}"/>
              </a:ext>
            </a:extLst>
          </p:cNvPr>
          <p:cNvSpPr txBox="1"/>
          <p:nvPr/>
        </p:nvSpPr>
        <p:spPr>
          <a:xfrm>
            <a:off x="6334242" y="5897954"/>
            <a:ext cx="5745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참조</a:t>
            </a:r>
            <a:r>
              <a:rPr lang="en-US" altLang="ko-KR" sz="1200" dirty="0"/>
              <a:t>) UI </a:t>
            </a:r>
            <a:r>
              <a:rPr lang="ko-KR" altLang="en-US" sz="1200" dirty="0"/>
              <a:t>입력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84567-83B6-4B58-BDFD-DEA8528C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52" y="2629857"/>
            <a:ext cx="4324350" cy="819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A41934-3948-4D0A-9065-C5937DFD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9" y="3386748"/>
            <a:ext cx="3178788" cy="148343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FFE4F80-8B6C-49F5-AAC6-5CDB6A3B4B14}"/>
              </a:ext>
            </a:extLst>
          </p:cNvPr>
          <p:cNvCxnSpPr>
            <a:cxnSpLocks/>
          </p:cNvCxnSpPr>
          <p:nvPr/>
        </p:nvCxnSpPr>
        <p:spPr>
          <a:xfrm>
            <a:off x="630719" y="3637286"/>
            <a:ext cx="9426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3DB76EC-81CC-40FB-9A4C-BB361DABB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7" y="5214908"/>
            <a:ext cx="5553123" cy="16430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C5FEA0-F449-4A86-935D-0C404BB35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5" y="2721275"/>
            <a:ext cx="2695575" cy="4191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5D6C4EB-A0F9-40B9-B346-CA2FB756FA0B}"/>
              </a:ext>
            </a:extLst>
          </p:cNvPr>
          <p:cNvCxnSpPr>
            <a:cxnSpLocks/>
          </p:cNvCxnSpPr>
          <p:nvPr/>
        </p:nvCxnSpPr>
        <p:spPr>
          <a:xfrm>
            <a:off x="2727500" y="5407979"/>
            <a:ext cx="6394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89CFFCFC-67E2-4923-A7CC-59B6A6C4A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42" y="4055794"/>
            <a:ext cx="41529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340F60A-BC68-4854-9911-E99B36BCD257}"/>
              </a:ext>
            </a:extLst>
          </p:cNvPr>
          <p:cNvSpPr/>
          <p:nvPr/>
        </p:nvSpPr>
        <p:spPr>
          <a:xfrm>
            <a:off x="139700" y="18886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A3DD9-B65B-4E13-ABD3-8C4CB4EDBCD5}"/>
              </a:ext>
            </a:extLst>
          </p:cNvPr>
          <p:cNvSpPr txBox="1"/>
          <p:nvPr/>
        </p:nvSpPr>
        <p:spPr>
          <a:xfrm>
            <a:off x="634324" y="191403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클라우드 서버 시스템 구성도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997787-C2C3-4138-A1AF-F6CF0FD2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252" y="2521884"/>
            <a:ext cx="6770528" cy="34617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95B7B2-D6C2-4AE6-ACA2-16A5966F3186}"/>
              </a:ext>
            </a:extLst>
          </p:cNvPr>
          <p:cNvSpPr txBox="1"/>
          <p:nvPr/>
        </p:nvSpPr>
        <p:spPr>
          <a:xfrm>
            <a:off x="305719" y="6122150"/>
            <a:ext cx="640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Microservice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방식으로 클라우드 환경을 구성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사용자 요청에 따라 동적으로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호출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저장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데이터 가공을 진행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3C8CEB-D6E4-421F-9D22-AD4E7B2421E4}"/>
              </a:ext>
            </a:extLst>
          </p:cNvPr>
          <p:cNvSpPr/>
          <p:nvPr/>
        </p:nvSpPr>
        <p:spPr>
          <a:xfrm>
            <a:off x="5157020" y="3620408"/>
            <a:ext cx="87678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Flask App.py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1E4C374-A5A0-40B2-ADB2-8F3C291AADFF}"/>
              </a:ext>
            </a:extLst>
          </p:cNvPr>
          <p:cNvCxnSpPr>
            <a:cxnSpLocks/>
          </p:cNvCxnSpPr>
          <p:nvPr/>
        </p:nvCxnSpPr>
        <p:spPr>
          <a:xfrm>
            <a:off x="528381" y="6399149"/>
            <a:ext cx="9426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26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340F60A-BC68-4854-9911-E99B36BCD257}"/>
              </a:ext>
            </a:extLst>
          </p:cNvPr>
          <p:cNvSpPr/>
          <p:nvPr/>
        </p:nvSpPr>
        <p:spPr>
          <a:xfrm>
            <a:off x="139700" y="18886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A3DD9-B65B-4E13-ABD3-8C4CB4EDBCD5}"/>
              </a:ext>
            </a:extLst>
          </p:cNvPr>
          <p:cNvSpPr txBox="1"/>
          <p:nvPr/>
        </p:nvSpPr>
        <p:spPr>
          <a:xfrm>
            <a:off x="634324" y="1914039"/>
            <a:ext cx="321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대의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AWS EC2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서버를 생성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7F1751-0E28-473C-87CE-D56AC57A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80" y="3404439"/>
            <a:ext cx="3397429" cy="1751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A1CB68-F262-47AB-BAB2-9B708EFF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3" y="3404439"/>
            <a:ext cx="3397429" cy="1751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88FF6F-0A9F-43B2-AF0D-140B00CA5B87}"/>
              </a:ext>
            </a:extLst>
          </p:cNvPr>
          <p:cNvSpPr txBox="1"/>
          <p:nvPr/>
        </p:nvSpPr>
        <p:spPr>
          <a:xfrm>
            <a:off x="807386" y="5263324"/>
            <a:ext cx="280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▲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 데이터 호출 및 저장 서버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6AD50-B733-49F5-A371-F65AB620C272}"/>
              </a:ext>
            </a:extLst>
          </p:cNvPr>
          <p:cNvSpPr txBox="1"/>
          <p:nvPr/>
        </p:nvSpPr>
        <p:spPr>
          <a:xfrm>
            <a:off x="4353362" y="5268450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▲ 데이터 가공 서버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F20125-BF1B-41D1-B49C-29AE2111A4AD}"/>
              </a:ext>
            </a:extLst>
          </p:cNvPr>
          <p:cNvSpPr txBox="1"/>
          <p:nvPr/>
        </p:nvSpPr>
        <p:spPr>
          <a:xfrm>
            <a:off x="7408234" y="3147039"/>
            <a:ext cx="609777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AWS EC2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설정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①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Ubuntu AMI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기반의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EC2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인스턴스 생성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- t2.micro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- 16GiB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②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EIP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할당하여 고정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IP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주소 등록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25D5C-9742-4917-AF36-CB7B2EB1CD47}"/>
              </a:ext>
            </a:extLst>
          </p:cNvPr>
          <p:cNvSpPr txBox="1"/>
          <p:nvPr/>
        </p:nvSpPr>
        <p:spPr>
          <a:xfrm>
            <a:off x="366795" y="5857081"/>
            <a:ext cx="31434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Docker, Docker-compose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설치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Flask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설치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E256CC-FD0D-4BC1-B166-6370D9BD4487}"/>
              </a:ext>
            </a:extLst>
          </p:cNvPr>
          <p:cNvSpPr txBox="1"/>
          <p:nvPr/>
        </p:nvSpPr>
        <p:spPr>
          <a:xfrm>
            <a:off x="3834152" y="5857081"/>
            <a:ext cx="31434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Docker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설치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Flask,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nodejs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설치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7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217553" y="184414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712177" y="1869540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로컬에 있는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를 클라우드 서버로 통합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52F54-57A3-4769-8142-C7CD3089ABF8}"/>
              </a:ext>
            </a:extLst>
          </p:cNvPr>
          <p:cNvSpPr txBox="1"/>
          <p:nvPr/>
        </p:nvSpPr>
        <p:spPr>
          <a:xfrm>
            <a:off x="246638" y="2464061"/>
            <a:ext cx="4649030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호출 프로그램과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를 각각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</a:rPr>
              <a:t>도커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이미지 형태로 빌드하여 클라우드 서버에서 실행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-&gt; Microservice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아키텍처 구축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0E26FD-3F59-415A-9E2B-0AF37BFCA3D9}"/>
              </a:ext>
            </a:extLst>
          </p:cNvPr>
          <p:cNvSpPr txBox="1"/>
          <p:nvPr/>
        </p:nvSpPr>
        <p:spPr>
          <a:xfrm>
            <a:off x="749339" y="3837335"/>
            <a:ext cx="41463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상권정보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호출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docker image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cony56/marketapi:1.0</a:t>
            </a: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상권정보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db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 docker image(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mysql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)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cony56/market_db:1.2</a:t>
            </a: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서울시 버스정류장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호출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docker image</a:t>
            </a: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1yangsh/bus_stop:1.4</a:t>
            </a: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서울시 버스정류장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DB docker image(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mysql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)</a:t>
            </a: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1yangsh/bus_stop_db:1.3</a:t>
            </a: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상주인구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호출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</a:rPr>
              <a:t>docker image</a:t>
            </a:r>
          </a:p>
          <a:p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mementohaeri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/population:1.1</a:t>
            </a: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		              [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Dockerfile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리스트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]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7753FF4-5A5F-43A1-87D7-71A140B6C2E4}"/>
              </a:ext>
            </a:extLst>
          </p:cNvPr>
          <p:cNvCxnSpPr>
            <a:cxnSpLocks/>
          </p:cNvCxnSpPr>
          <p:nvPr/>
        </p:nvCxnSpPr>
        <p:spPr>
          <a:xfrm>
            <a:off x="617210" y="3510069"/>
            <a:ext cx="2470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4B6E125-4CC1-470B-BC53-D639DD2EBB33}"/>
              </a:ext>
            </a:extLst>
          </p:cNvPr>
          <p:cNvSpPr/>
          <p:nvPr/>
        </p:nvSpPr>
        <p:spPr>
          <a:xfrm>
            <a:off x="5459404" y="178553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30F68-4636-40D7-AF17-E35EE6018E4E}"/>
              </a:ext>
            </a:extLst>
          </p:cNvPr>
          <p:cNvSpPr txBox="1"/>
          <p:nvPr/>
        </p:nvSpPr>
        <p:spPr>
          <a:xfrm>
            <a:off x="6096000" y="1844140"/>
            <a:ext cx="256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Docker-compose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활용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C7C53B-0B36-4915-9978-A51D443F32E8}"/>
              </a:ext>
            </a:extLst>
          </p:cNvPr>
          <p:cNvSpPr txBox="1"/>
          <p:nvPr/>
        </p:nvSpPr>
        <p:spPr>
          <a:xfrm>
            <a:off x="6055869" y="2419312"/>
            <a:ext cx="4732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E92D7-20B5-41E9-830A-3BB34BEE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74" y="2355306"/>
            <a:ext cx="2680821" cy="36646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D2E09-F4E8-4C16-B47B-9746878674D7}"/>
              </a:ext>
            </a:extLst>
          </p:cNvPr>
          <p:cNvSpPr txBox="1"/>
          <p:nvPr/>
        </p:nvSpPr>
        <p:spPr>
          <a:xfrm>
            <a:off x="9194063" y="3501867"/>
            <a:ext cx="2997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호출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, DB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를 위한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도커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컨테이너를 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docker-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compose.file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로 실행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도커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간 통신을 위한 네트워크 생성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33EFFA-B2DA-455A-9375-42B4980D37BF}"/>
              </a:ext>
            </a:extLst>
          </p:cNvPr>
          <p:cNvCxnSpPr>
            <a:cxnSpLocks/>
          </p:cNvCxnSpPr>
          <p:nvPr/>
        </p:nvCxnSpPr>
        <p:spPr>
          <a:xfrm flipV="1">
            <a:off x="7586184" y="4659364"/>
            <a:ext cx="2276273" cy="116516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B151A8-C9DB-4E8F-9990-D7FD8B52DD0C}"/>
              </a:ext>
            </a:extLst>
          </p:cNvPr>
          <p:cNvSpPr/>
          <p:nvPr/>
        </p:nvSpPr>
        <p:spPr>
          <a:xfrm>
            <a:off x="6292472" y="5399314"/>
            <a:ext cx="1294871" cy="544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7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도커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환경구축 예시 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71BFDB-BDCF-4F49-B1DB-AEDA15D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1" y="2836518"/>
            <a:ext cx="5550877" cy="25085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658528-8CB6-4015-98B1-0B1882F33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1" y="5924487"/>
            <a:ext cx="9233088" cy="562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B31251-0056-47D8-8173-D45A6706D04A}"/>
              </a:ext>
            </a:extLst>
          </p:cNvPr>
          <p:cNvSpPr txBox="1"/>
          <p:nvPr/>
        </p:nvSpPr>
        <p:spPr>
          <a:xfrm>
            <a:off x="266476" y="5555155"/>
            <a:ext cx="9965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▼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컨테이너 구동 확인가능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41A77-3442-43C8-9F52-E6E992F11248}"/>
              </a:ext>
            </a:extLst>
          </p:cNvPr>
          <p:cNvSpPr txBox="1"/>
          <p:nvPr/>
        </p:nvSpPr>
        <p:spPr>
          <a:xfrm>
            <a:off x="422561" y="2436409"/>
            <a:ext cx="866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①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docker-compose up </a:t>
            </a:r>
          </a:p>
        </p:txBody>
      </p:sp>
    </p:spTree>
    <p:extLst>
      <p:ext uri="{BB962C8B-B14F-4D97-AF65-F5344CB8AC3E}">
        <p14:creationId xmlns:p14="http://schemas.microsoft.com/office/powerpoint/2010/main" val="239561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</a:rPr>
              <a:t>도커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환경구축 예시 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4FF65-2893-489F-9776-9496F6138D31}"/>
              </a:ext>
            </a:extLst>
          </p:cNvPr>
          <p:cNvSpPr txBox="1"/>
          <p:nvPr/>
        </p:nvSpPr>
        <p:spPr>
          <a:xfrm>
            <a:off x="537531" y="2461462"/>
            <a:ext cx="7344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②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호출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container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에서 필요할 때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호출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파일 실행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③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컨테이너에 데이터가 정상적으로 들어가는지 확인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&gt;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데이터가 아래와 같이 정상적으로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테이블에 저장됨을 확인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5BFC58-4E47-4FA6-9A43-BB555B42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9" y="2819291"/>
            <a:ext cx="7058025" cy="1000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D3656C-5FF0-4409-B69C-B3FC218E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9" y="4731862"/>
            <a:ext cx="5003555" cy="18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E58CF8-9DC1-4351-B44F-665EB3F8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4" y="2129596"/>
            <a:ext cx="5181967" cy="3591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71D47F-4A8A-4F70-838C-9C3DC567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42" y="2129596"/>
            <a:ext cx="4684681" cy="359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690B7E-C327-4096-BFDE-12C88F74C443}"/>
              </a:ext>
            </a:extLst>
          </p:cNvPr>
          <p:cNvSpPr txBox="1"/>
          <p:nvPr/>
        </p:nvSpPr>
        <p:spPr>
          <a:xfrm>
            <a:off x="1725489" y="59045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▲ 컨테이너 구동 후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mongoDB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8DA92-DF21-4DB1-B66E-875EF70E1CAD}"/>
              </a:ext>
            </a:extLst>
          </p:cNvPr>
          <p:cNvSpPr txBox="1"/>
          <p:nvPr/>
        </p:nvSpPr>
        <p:spPr>
          <a:xfrm>
            <a:off x="7649677" y="5904514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▲ 컨테이너 구동 후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mysql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DB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941517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Flask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웹서버 구축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54F48-CBC5-4A04-BE3F-6D43920C8A7A}"/>
              </a:ext>
            </a:extLst>
          </p:cNvPr>
          <p:cNvSpPr txBox="1"/>
          <p:nvPr/>
        </p:nvSpPr>
        <p:spPr>
          <a:xfrm>
            <a:off x="1345223" y="2129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C19A-8B16-4C8B-99EC-3C48382E643C}"/>
              </a:ext>
            </a:extLst>
          </p:cNvPr>
          <p:cNvSpPr txBox="1"/>
          <p:nvPr/>
        </p:nvSpPr>
        <p:spPr>
          <a:xfrm>
            <a:off x="601833" y="2024688"/>
            <a:ext cx="70243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- API GET, POST method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로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Docker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내의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조회 및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호출 가능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77E2E3-6C98-478D-B6BE-51D1BE7D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03" y="2917241"/>
            <a:ext cx="3475159" cy="1013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1E11A5-7960-407F-B367-9A5639EC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3" y="4332999"/>
            <a:ext cx="3429359" cy="2023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D33BD7-15F3-4344-A8E2-E1B0473E6D45}"/>
              </a:ext>
            </a:extLst>
          </p:cNvPr>
          <p:cNvSpPr txBox="1"/>
          <p:nvPr/>
        </p:nvSpPr>
        <p:spPr>
          <a:xfrm>
            <a:off x="1694389" y="3921899"/>
            <a:ext cx="145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</a:rPr>
              <a:t>인구수 </a:t>
            </a:r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accent3">
                    <a:lumMod val="75000"/>
                  </a:schemeClr>
                </a:solidFill>
              </a:rPr>
              <a:t>배포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720C0-2457-420F-AAF5-3D704A601886}"/>
              </a:ext>
            </a:extLst>
          </p:cNvPr>
          <p:cNvSpPr txBox="1"/>
          <p:nvPr/>
        </p:nvSpPr>
        <p:spPr>
          <a:xfrm>
            <a:off x="1571654" y="6367829"/>
            <a:ext cx="2256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상권 정보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[GET}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배포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A6C5D77-7309-437B-8A72-2483D90D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849" y="2917241"/>
            <a:ext cx="4162868" cy="34055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11BDBA-9EF0-4AD0-8CD4-748DB6B94CA1}"/>
              </a:ext>
            </a:extLst>
          </p:cNvPr>
          <p:cNvSpPr txBox="1"/>
          <p:nvPr/>
        </p:nvSpPr>
        <p:spPr>
          <a:xfrm>
            <a:off x="5501669" y="6396335"/>
            <a:ext cx="1983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버스정류장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배포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3A931D-EA96-4120-BC51-9EB5DF84C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589" y="5480806"/>
            <a:ext cx="4325411" cy="8760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0B68F6-DFB0-4EEF-B72F-8B3E62EE7429}"/>
              </a:ext>
            </a:extLst>
          </p:cNvPr>
          <p:cNvSpPr txBox="1"/>
          <p:nvPr/>
        </p:nvSpPr>
        <p:spPr>
          <a:xfrm>
            <a:off x="9159269" y="6396334"/>
            <a:ext cx="2228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상권 정보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[POST}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배포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1232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4003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2: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가공을 위한 클라우드 서버 구축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Flask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웹서버 구축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54F48-CBC5-4A04-BE3F-6D43920C8A7A}"/>
              </a:ext>
            </a:extLst>
          </p:cNvPr>
          <p:cNvSpPr txBox="1"/>
          <p:nvPr/>
        </p:nvSpPr>
        <p:spPr>
          <a:xfrm>
            <a:off x="1345223" y="2129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C19A-8B16-4C8B-99EC-3C48382E643C}"/>
              </a:ext>
            </a:extLst>
          </p:cNvPr>
          <p:cNvSpPr txBox="1"/>
          <p:nvPr/>
        </p:nvSpPr>
        <p:spPr>
          <a:xfrm>
            <a:off x="598089" y="2312836"/>
            <a:ext cx="9967152" cy="15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GET method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결과 예시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①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DB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구동 서버의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url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지정                      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ex)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url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= ＇http://[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project_instance_private_ip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]:20000/[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url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]＇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②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json()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통해 데이터 직렬화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③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jsonify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통해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</a:rPr>
              <a:t>직렬화된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데이터들을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으로 변경하여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559D9C-4F13-4070-B9BD-AAD1E83E3F91}"/>
              </a:ext>
            </a:extLst>
          </p:cNvPr>
          <p:cNvGrpSpPr/>
          <p:nvPr/>
        </p:nvGrpSpPr>
        <p:grpSpPr>
          <a:xfrm>
            <a:off x="734259" y="4286563"/>
            <a:ext cx="7882202" cy="2408778"/>
            <a:chOff x="1903636" y="4268979"/>
            <a:chExt cx="7882202" cy="24087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0A09A7B-6172-496D-BD40-60F2C9D8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636" y="4268979"/>
              <a:ext cx="1981690" cy="2408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DD586D-D039-4933-B3FC-A3A46D72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526" y="4268979"/>
              <a:ext cx="2174631" cy="2400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83CC81D-C301-4443-9CBE-997C9BC6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3174" y="4268979"/>
              <a:ext cx="1882664" cy="2408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F964D5-BCC5-484D-BDFF-EBDAC2A44FBD}"/>
              </a:ext>
            </a:extLst>
          </p:cNvPr>
          <p:cNvSpPr txBox="1"/>
          <p:nvPr/>
        </p:nvSpPr>
        <p:spPr>
          <a:xfrm>
            <a:off x="9117623" y="4794215"/>
            <a:ext cx="2199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왼쪽과 같이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mongoDB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mysql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로 부터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형태로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데이터를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받아온 것을 볼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수 있다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1F50B3F-543A-4722-A98C-6837DADA2B1D}"/>
              </a:ext>
            </a:extLst>
          </p:cNvPr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rgbClr val="5252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D63605-AC01-4C58-AFFC-D553E6E07413}"/>
              </a:ext>
            </a:extLst>
          </p:cNvPr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20271-535D-4465-852A-60FE4D1F6797}"/>
              </a:ext>
            </a:extLst>
          </p:cNvPr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E1B24-0A68-4F49-AB91-D07B052C8E04}"/>
              </a:ext>
            </a:extLst>
          </p:cNvPr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68FC57-88CA-4403-BFAF-C6295161B7A9}"/>
              </a:ext>
            </a:extLst>
          </p:cNvPr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2F0961-3479-4E88-A8A9-D9CF1069350F}"/>
              </a:ext>
            </a:extLst>
          </p:cNvPr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AB118-9870-4214-B168-77205D611ACF}"/>
              </a:ext>
            </a:extLst>
          </p:cNvPr>
          <p:cNvSpPr txBox="1"/>
          <p:nvPr/>
        </p:nvSpPr>
        <p:spPr>
          <a:xfrm>
            <a:off x="2259166" y="227322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A33B7-CC6B-472C-B9EC-078DD57BCE47}"/>
              </a:ext>
            </a:extLst>
          </p:cNvPr>
          <p:cNvSpPr txBox="1"/>
          <p:nvPr/>
        </p:nvSpPr>
        <p:spPr>
          <a:xfrm>
            <a:off x="2259166" y="354204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설계 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789DD-B96B-4741-A0C3-2138180C2264}"/>
              </a:ext>
            </a:extLst>
          </p:cNvPr>
          <p:cNvSpPr txBox="1"/>
          <p:nvPr/>
        </p:nvSpPr>
        <p:spPr>
          <a:xfrm>
            <a:off x="2259166" y="4805642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결과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0FBE8-4C6C-4C4B-BDFD-C1D231DAC4CE}"/>
              </a:ext>
            </a:extLst>
          </p:cNvPr>
          <p:cNvSpPr txBox="1"/>
          <p:nvPr/>
        </p:nvSpPr>
        <p:spPr>
          <a:xfrm>
            <a:off x="2259166" y="6069236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소감 및 프로젝트 개선 방향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1028BC-60FA-4A01-A2B7-01896F778190}"/>
              </a:ext>
            </a:extLst>
          </p:cNvPr>
          <p:cNvSpPr txBox="1"/>
          <p:nvPr/>
        </p:nvSpPr>
        <p:spPr>
          <a:xfrm>
            <a:off x="225916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개요 및 요구사항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11642-D0DD-4B9D-BC17-A4F59B9D665C}"/>
              </a:ext>
            </a:extLst>
          </p:cNvPr>
          <p:cNvSpPr txBox="1"/>
          <p:nvPr/>
        </p:nvSpPr>
        <p:spPr>
          <a:xfrm>
            <a:off x="2316874" y="3938945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수집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인프라 구축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BBAF01-C674-417B-A9DC-11576AF15881}"/>
              </a:ext>
            </a:extLst>
          </p:cNvPr>
          <p:cNvSpPr txBox="1"/>
          <p:nvPr/>
        </p:nvSpPr>
        <p:spPr>
          <a:xfrm>
            <a:off x="2374582" y="5203697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테스트 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레퍼런스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F43ECA2-DBFA-4709-91B1-8A75634F214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C2ED7DD1-DF54-427E-9A98-7F36395955DF}"/>
              </a:ext>
            </a:extLst>
          </p:cNvPr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4AB73FA-8205-431F-8E01-BCF1C398C79A}"/>
              </a:ext>
            </a:extLst>
          </p:cNvPr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39F964D-08FD-4539-B156-34A8BAF532BF}"/>
              </a:ext>
            </a:extLst>
          </p:cNvPr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E119-624D-4E25-9410-6894FD8D08AB}"/>
              </a:ext>
            </a:extLst>
          </p:cNvPr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9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316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3: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 알고리즘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데이터 가공 과정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정류장 위치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54F48-CBC5-4A04-BE3F-6D43920C8A7A}"/>
              </a:ext>
            </a:extLst>
          </p:cNvPr>
          <p:cNvSpPr txBox="1"/>
          <p:nvPr/>
        </p:nvSpPr>
        <p:spPr>
          <a:xfrm>
            <a:off x="1345223" y="2129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C19A-8B16-4C8B-99EC-3C48382E643C}"/>
              </a:ext>
            </a:extLst>
          </p:cNvPr>
          <p:cNvSpPr txBox="1"/>
          <p:nvPr/>
        </p:nvSpPr>
        <p:spPr>
          <a:xfrm>
            <a:off x="598089" y="2312836"/>
            <a:ext cx="8602035" cy="1891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①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버스정류장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의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GET Method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로 정류장의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x,y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좌표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정보 호출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②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Kakao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Map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로 정류장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x,y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</a:rPr>
              <a:t>좌표값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(input)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-&gt;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구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동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(output)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을 반환하여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json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파일로 저장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③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사용자 선택으로 입력된 값을 인자로 받음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ex)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강남구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대치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동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solidFill>
                  <a:schemeClr val="accent3">
                    <a:lumMod val="75000"/>
                  </a:schemeClr>
                </a:solidFill>
              </a:rPr>
              <a:t>④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인자 값을 조건으로 만족하는 정류장 정보만 반환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/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정류장 목록의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x,y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좌표를 반환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⑤ </a:t>
            </a:r>
            <a:r>
              <a:rPr lang="en-US" altLang="ko-KR" sz="1600" dirty="0" err="1">
                <a:solidFill>
                  <a:schemeClr val="accent3">
                    <a:lumMod val="75000"/>
                  </a:schemeClr>
                </a:solidFill>
              </a:rPr>
              <a:t>KakaoMap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 API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로 정류장 위치에 마커 생성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E7326F-FC2A-4569-9BEE-84873EB3B698}"/>
              </a:ext>
            </a:extLst>
          </p:cNvPr>
          <p:cNvSpPr txBox="1"/>
          <p:nvPr/>
        </p:nvSpPr>
        <p:spPr>
          <a:xfrm>
            <a:off x="9324754" y="6572827"/>
            <a:ext cx="260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en-US" altLang="ko-KR" sz="1000" b="1" dirty="0" err="1"/>
              <a:t>KakaoMap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Api</a:t>
            </a:r>
            <a:r>
              <a:rPr lang="ko-KR" altLang="en-US" sz="1000" b="1" dirty="0"/>
              <a:t>로 생성한 </a:t>
            </a:r>
            <a:r>
              <a:rPr lang="en-US" altLang="ko-KR" sz="1000" b="1" dirty="0" err="1"/>
              <a:t>DataFrame</a:t>
            </a:r>
            <a:r>
              <a:rPr lang="en-US" altLang="ko-KR" sz="1000" b="1" dirty="0"/>
              <a:t>&gt;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7CAAE0-099A-41A1-896D-BA1E4D33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898" y="3971021"/>
            <a:ext cx="2049013" cy="25715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C5F269-B19E-4A6A-9478-D0B7DC4D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0" y="4335509"/>
            <a:ext cx="575035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1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316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3: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 알고리즘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데이터 가공 과정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상권 정보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54F48-CBC5-4A04-BE3F-6D43920C8A7A}"/>
              </a:ext>
            </a:extLst>
          </p:cNvPr>
          <p:cNvSpPr txBox="1"/>
          <p:nvPr/>
        </p:nvSpPr>
        <p:spPr>
          <a:xfrm>
            <a:off x="1345223" y="2129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C19A-8B16-4C8B-99EC-3C48382E643C}"/>
              </a:ext>
            </a:extLst>
          </p:cNvPr>
          <p:cNvSpPr txBox="1"/>
          <p:nvPr/>
        </p:nvSpPr>
        <p:spPr>
          <a:xfrm>
            <a:off x="598089" y="2312836"/>
            <a:ext cx="860684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①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accent3">
                    <a:lumMod val="75000"/>
                  </a:schemeClr>
                </a:solidFill>
              </a:rPr>
              <a:t>market_info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로부터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json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형식으로 행정동 내 상가정보 데이터 가져옴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②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Pandas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Dataframe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 형식으로 변환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③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사용자 선택으로 입력된 값을 인자로 받음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ex)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강남구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대치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동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accent3">
                    <a:lumMod val="75000"/>
                  </a:schemeClr>
                </a:solidFill>
              </a:rPr>
              <a:t>제과제빵떡케익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chemeClr val="accent3">
                    <a:lumMod val="75000"/>
                  </a:schemeClr>
                </a:solidFill>
              </a:rPr>
              <a:t>④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인자 값을 조건으로 만족하는 상가들의 상호명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주소를 반환함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75EF93-2D7A-4C97-8323-6F3077A1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52" y="4184600"/>
            <a:ext cx="4157618" cy="2604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927680-A95A-4BF3-AA73-FC35DAA0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56" y="4491349"/>
            <a:ext cx="5343525" cy="1990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E7326F-FC2A-4569-9BEE-84873EB3B698}"/>
              </a:ext>
            </a:extLst>
          </p:cNvPr>
          <p:cNvSpPr txBox="1"/>
          <p:nvPr/>
        </p:nvSpPr>
        <p:spPr>
          <a:xfrm>
            <a:off x="6414356" y="6542601"/>
            <a:ext cx="34676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&lt;</a:t>
            </a:r>
            <a:r>
              <a:rPr lang="ko-KR" altLang="en-US" sz="1000" b="1" dirty="0"/>
              <a:t>강남구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대치동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제과제빵떡케익을</a:t>
            </a:r>
            <a:r>
              <a:rPr lang="ko-KR" altLang="en-US" sz="1000" b="1" dirty="0"/>
              <a:t> 만족하는 상가 목록</a:t>
            </a:r>
            <a:r>
              <a:rPr lang="en-US" altLang="ko-KR" sz="10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676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316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3: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 가공 알고리즘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403749" y="18459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898373" y="187134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데이터 가공 과정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정류장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위치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54F48-CBC5-4A04-BE3F-6D43920C8A7A}"/>
              </a:ext>
            </a:extLst>
          </p:cNvPr>
          <p:cNvSpPr txBox="1"/>
          <p:nvPr/>
        </p:nvSpPr>
        <p:spPr>
          <a:xfrm>
            <a:off x="1345223" y="21295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C19A-8B16-4C8B-99EC-3C48382E643C}"/>
              </a:ext>
            </a:extLst>
          </p:cNvPr>
          <p:cNvSpPr txBox="1"/>
          <p:nvPr/>
        </p:nvSpPr>
        <p:spPr>
          <a:xfrm>
            <a:off x="598089" y="2312836"/>
            <a:ext cx="664188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①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정류장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API GET method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결과값으로부터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x,y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좌표 값 반환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②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json()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통해 데이터 직렬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③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800" dirty="0" err="1">
                <a:solidFill>
                  <a:schemeClr val="accent3">
                    <a:lumMod val="75000"/>
                  </a:schemeClr>
                </a:solidFill>
              </a:rPr>
              <a:t>jsonify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통해 </a:t>
            </a:r>
            <a:r>
              <a:rPr lang="ko-KR" altLang="en-US" sz="1800" dirty="0" err="1">
                <a:solidFill>
                  <a:schemeClr val="accent3">
                    <a:lumMod val="75000"/>
                  </a:schemeClr>
                </a:solidFill>
              </a:rPr>
              <a:t>직렬화된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 데이터들을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</a:rPr>
              <a:t>으로 변경하여 </a:t>
            </a:r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return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559D9C-4F13-4070-B9BD-AAD1E83E3F91}"/>
              </a:ext>
            </a:extLst>
          </p:cNvPr>
          <p:cNvGrpSpPr/>
          <p:nvPr/>
        </p:nvGrpSpPr>
        <p:grpSpPr>
          <a:xfrm>
            <a:off x="734259" y="4286563"/>
            <a:ext cx="7882202" cy="2408778"/>
            <a:chOff x="1903636" y="4268979"/>
            <a:chExt cx="7882202" cy="24087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0A09A7B-6172-496D-BD40-60F2C9D8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3636" y="4268979"/>
              <a:ext cx="1981690" cy="2408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DD586D-D039-4933-B3FC-A3A46D72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5526" y="4268979"/>
              <a:ext cx="2174631" cy="2400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83CC81D-C301-4443-9CBE-997C9BC6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3174" y="4268979"/>
              <a:ext cx="1882664" cy="2408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F964D5-BCC5-484D-BDFF-EBDAC2A44FBD}"/>
              </a:ext>
            </a:extLst>
          </p:cNvPr>
          <p:cNvSpPr txBox="1"/>
          <p:nvPr/>
        </p:nvSpPr>
        <p:spPr>
          <a:xfrm>
            <a:off x="9117623" y="4794215"/>
            <a:ext cx="2199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왼쪽과 같이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mongoDB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mysql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로 부터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accent3">
                    <a:lumMod val="75000"/>
                  </a:schemeClr>
                </a:solidFill>
              </a:rPr>
              <a:t>json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형태로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데이터를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받아온 것을 볼</a:t>
            </a:r>
            <a:endParaRPr lang="en-US" altLang="ko-KR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수 있다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-6096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2073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Goal 4: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통합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에 저장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166314" y="170407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660938" y="1729470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Kafka, RDS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를 활용한 통합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구축</a:t>
            </a:r>
            <a:endParaRPr lang="en-US" altLang="ko-KR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370BA65-66B9-4A40-A994-FF635DD0497A}"/>
              </a:ext>
            </a:extLst>
          </p:cNvPr>
          <p:cNvGrpSpPr/>
          <p:nvPr/>
        </p:nvGrpSpPr>
        <p:grpSpPr>
          <a:xfrm>
            <a:off x="700738" y="2054310"/>
            <a:ext cx="4378714" cy="1553833"/>
            <a:chOff x="342682" y="1992150"/>
            <a:chExt cx="4378714" cy="15538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31CF9A-B510-4FCD-9880-AC62C293E3C6}"/>
                </a:ext>
              </a:extLst>
            </p:cNvPr>
            <p:cNvSpPr txBox="1"/>
            <p:nvPr/>
          </p:nvSpPr>
          <p:spPr>
            <a:xfrm>
              <a:off x="2886026" y="2945819"/>
              <a:ext cx="7136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75000"/>
                    </a:schemeClr>
                  </a:solidFill>
                </a:rPr>
                <a:t>Connect</a:t>
              </a:r>
            </a:p>
            <a:p>
              <a:pPr algn="ctr"/>
              <a:r>
                <a:rPr lang="en-US" altLang="ko-KR" sz="1100" dirty="0">
                  <a:solidFill>
                    <a:schemeClr val="accent3">
                      <a:lumMod val="75000"/>
                    </a:schemeClr>
                  </a:solidFill>
                </a:rPr>
                <a:t>Sink</a:t>
              </a:r>
            </a:p>
            <a:p>
              <a:pPr algn="ctr"/>
              <a:endParaRPr lang="ko-KR" altLang="en-US" sz="11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B75964-63A7-47B1-B086-78BE8DF00B86}"/>
                </a:ext>
              </a:extLst>
            </p:cNvPr>
            <p:cNvSpPr txBox="1"/>
            <p:nvPr/>
          </p:nvSpPr>
          <p:spPr>
            <a:xfrm>
              <a:off x="3771839" y="2945819"/>
              <a:ext cx="7072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75000"/>
                    </a:schemeClr>
                  </a:solidFill>
                </a:rPr>
                <a:t>Amazon</a:t>
              </a:r>
            </a:p>
            <a:p>
              <a:pPr algn="ctr"/>
              <a:r>
                <a:rPr lang="en-US" altLang="ko-KR" sz="1100" dirty="0">
                  <a:solidFill>
                    <a:schemeClr val="accent3">
                      <a:lumMod val="75000"/>
                    </a:schemeClr>
                  </a:solidFill>
                </a:rPr>
                <a:t>RDS</a:t>
              </a:r>
            </a:p>
            <a:p>
              <a:pPr algn="ctr"/>
              <a:endParaRPr lang="ko-KR" altLang="en-US" sz="11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7A377B-788B-4EAF-A082-ABC473498DB8}"/>
                </a:ext>
              </a:extLst>
            </p:cNvPr>
            <p:cNvGrpSpPr/>
            <p:nvPr/>
          </p:nvGrpSpPr>
          <p:grpSpPr>
            <a:xfrm>
              <a:off x="342682" y="1992150"/>
              <a:ext cx="4378714" cy="1379292"/>
              <a:chOff x="323328" y="1987722"/>
              <a:chExt cx="4378714" cy="1379292"/>
            </a:xfrm>
          </p:grpSpPr>
          <p:pic>
            <p:nvPicPr>
              <p:cNvPr id="1036" name="Picture 12" descr="Copy, database, db, instance, rds icon - Free download">
                <a:extLst>
                  <a:ext uri="{FF2B5EF4-FFF2-40B4-BE49-F238E27FC236}">
                    <a16:creationId xmlns:a16="http://schemas.microsoft.com/office/drawing/2014/main" id="{23257A45-29C2-4D82-9B76-0A1761637E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8882" y="2038726"/>
                <a:ext cx="1153160" cy="1153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6B28445-612E-4C25-84DC-82785ED5C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641" y="2615306"/>
                <a:ext cx="3120204" cy="22704"/>
              </a:xfrm>
              <a:prstGeom prst="line">
                <a:avLst/>
              </a:prstGeom>
              <a:ln w="9525" cap="flat" cmpd="sng" algn="ctr">
                <a:solidFill>
                  <a:srgbClr val="5BADA9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54F48-CBC5-4A04-BE3F-6D43920C8A7A}"/>
                  </a:ext>
                </a:extLst>
              </p:cNvPr>
              <p:cNvSpPr txBox="1"/>
              <p:nvPr/>
            </p:nvSpPr>
            <p:spPr>
              <a:xfrm>
                <a:off x="1107788" y="19877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CEFDB2F-3D1D-483D-8378-0A6AAF58D9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584" y="2320450"/>
                <a:ext cx="589712" cy="589712"/>
              </a:xfrm>
              <a:prstGeom prst="rect">
                <a:avLst/>
              </a:prstGeom>
            </p:spPr>
          </p:pic>
          <p:pic>
            <p:nvPicPr>
              <p:cNvPr id="1030" name="Picture 6" descr="Streaming Everywhere: Predicting Kafka and Software Architecture in 2021">
                <a:extLst>
                  <a:ext uri="{FF2B5EF4-FFF2-40B4-BE49-F238E27FC236}">
                    <a16:creationId xmlns:a16="http://schemas.microsoft.com/office/drawing/2014/main" id="{6C749A89-C8C7-48FD-96A7-3A380FEFB5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4810" y="2271425"/>
                <a:ext cx="672046" cy="6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Amazon Ec Png Free PNG Images Transparent – Free PNG Images Vector, PSD,  Clipart, Templates">
                <a:extLst>
                  <a:ext uri="{FF2B5EF4-FFF2-40B4-BE49-F238E27FC236}">
                    <a16:creationId xmlns:a16="http://schemas.microsoft.com/office/drawing/2014/main" id="{51192CE0-F7C9-4BA1-9434-4DCEF52B2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131" y="2238116"/>
                <a:ext cx="754381" cy="754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Streaming Everywhere: Predicting Kafka and Software Architecture in 2021">
                <a:extLst>
                  <a:ext uri="{FF2B5EF4-FFF2-40B4-BE49-F238E27FC236}">
                    <a16:creationId xmlns:a16="http://schemas.microsoft.com/office/drawing/2014/main" id="{D01CEA3D-3AFB-42F7-A977-CE3BAEA11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9674" y="2295242"/>
                <a:ext cx="672046" cy="6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EF44B8E-1B24-42B8-9ADA-91E3F9047541}"/>
                  </a:ext>
                </a:extLst>
              </p:cNvPr>
              <p:cNvSpPr txBox="1"/>
              <p:nvPr/>
            </p:nvSpPr>
            <p:spPr>
              <a:xfrm>
                <a:off x="2139062" y="2936127"/>
                <a:ext cx="53251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</a:rPr>
                  <a:t>Kafka</a:t>
                </a:r>
              </a:p>
              <a:p>
                <a:r>
                  <a:rPr lang="ko-KR" altLang="en-US" sz="1100" dirty="0">
                    <a:solidFill>
                      <a:schemeClr val="accent3">
                        <a:lumMod val="75000"/>
                      </a:schemeClr>
                    </a:solidFill>
                  </a:rPr>
                  <a:t>서버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CD4643-A107-4E28-81AD-310DECE29479}"/>
                  </a:ext>
                </a:extLst>
              </p:cNvPr>
              <p:cNvSpPr txBox="1"/>
              <p:nvPr/>
            </p:nvSpPr>
            <p:spPr>
              <a:xfrm>
                <a:off x="1210272" y="2935779"/>
                <a:ext cx="7136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</a:rPr>
                  <a:t>Connect</a:t>
                </a:r>
              </a:p>
              <a:p>
                <a:pPr algn="ctr"/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</a:rPr>
                  <a:t>Source</a:t>
                </a:r>
                <a:endParaRPr lang="ko-KR" altLang="en-US" sz="11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D889477-E9FF-4272-8115-B041733C162A}"/>
                  </a:ext>
                </a:extLst>
              </p:cNvPr>
              <p:cNvSpPr txBox="1"/>
              <p:nvPr/>
            </p:nvSpPr>
            <p:spPr>
              <a:xfrm>
                <a:off x="323328" y="2945819"/>
                <a:ext cx="7761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schemeClr val="accent3">
                        <a:lumMod val="75000"/>
                      </a:schemeClr>
                    </a:solidFill>
                  </a:rPr>
                  <a:t>Database</a:t>
                </a:r>
                <a:endParaRPr lang="ko-KR" altLang="en-US" sz="11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7F2658-919F-44B8-9B4C-3CD50AE67BA5}"/>
              </a:ext>
            </a:extLst>
          </p:cNvPr>
          <p:cNvGrpSpPr/>
          <p:nvPr/>
        </p:nvGrpSpPr>
        <p:grpSpPr>
          <a:xfrm>
            <a:off x="6349810" y="2172388"/>
            <a:ext cx="5499508" cy="1773541"/>
            <a:chOff x="6128743" y="4454682"/>
            <a:chExt cx="5499508" cy="1773541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B877FE5-C057-4F54-AA9F-37AC84BCFB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14817" b="6959"/>
            <a:stretch/>
          </p:blipFill>
          <p:spPr bwMode="auto">
            <a:xfrm>
              <a:off x="6128743" y="4454682"/>
              <a:ext cx="5499508" cy="1773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D2E864D-95A9-4D4F-872C-C2153280D3DF}"/>
                </a:ext>
              </a:extLst>
            </p:cNvPr>
            <p:cNvSpPr/>
            <p:nvPr/>
          </p:nvSpPr>
          <p:spPr>
            <a:xfrm>
              <a:off x="7767205" y="5029200"/>
              <a:ext cx="3831221" cy="152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1B29F8-D82F-4093-99B9-D4E8D3507A66}"/>
              </a:ext>
            </a:extLst>
          </p:cNvPr>
          <p:cNvGrpSpPr/>
          <p:nvPr/>
        </p:nvGrpSpPr>
        <p:grpSpPr>
          <a:xfrm>
            <a:off x="288365" y="4382253"/>
            <a:ext cx="5469684" cy="2125622"/>
            <a:chOff x="6128743" y="1880660"/>
            <a:chExt cx="5469684" cy="2125622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628EC72-F1F3-4B70-AD37-F5FC55134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" r="12235" b="17595"/>
            <a:stretch/>
          </p:blipFill>
          <p:spPr bwMode="auto">
            <a:xfrm>
              <a:off x="6128743" y="1880660"/>
              <a:ext cx="5469684" cy="212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A9CEB-3308-47C4-BFD0-15355628430E}"/>
                </a:ext>
              </a:extLst>
            </p:cNvPr>
            <p:cNvSpPr/>
            <p:nvPr/>
          </p:nvSpPr>
          <p:spPr>
            <a:xfrm>
              <a:off x="7701280" y="2458720"/>
              <a:ext cx="2387600" cy="1565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82F494D-26CB-4471-9B33-342D5A3E9738}"/>
                </a:ext>
              </a:extLst>
            </p:cNvPr>
            <p:cNvSpPr/>
            <p:nvPr/>
          </p:nvSpPr>
          <p:spPr>
            <a:xfrm>
              <a:off x="6675120" y="3033238"/>
              <a:ext cx="1635760" cy="2484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F0FFCFF-997B-488D-AEF7-4CB8064E2E47}"/>
              </a:ext>
            </a:extLst>
          </p:cNvPr>
          <p:cNvSpPr txBox="1"/>
          <p:nvPr/>
        </p:nvSpPr>
        <p:spPr>
          <a:xfrm>
            <a:off x="143454" y="3719442"/>
            <a:ext cx="575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저장 서버로부터 버스정류소 위치 정보를 가져오기 위한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source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connect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작성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저장 서버의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데이터베이스의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테이블로부터 데이터를 가져와서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토픽에 저장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FBB00E-0B31-465B-8A0C-D0795D920032}"/>
              </a:ext>
            </a:extLst>
          </p:cNvPr>
          <p:cNvSpPr txBox="1"/>
          <p:nvPr/>
        </p:nvSpPr>
        <p:spPr>
          <a:xfrm>
            <a:off x="6266180" y="1739420"/>
            <a:ext cx="575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Kafka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서버의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토픽에 저장된 메시지를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Amazon RDS (MySQL) </a:t>
            </a:r>
          </a:p>
          <a:p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데이터베이스로 전송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C7ACEDFD-7F43-4FF6-9740-01D0DCECA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2" b="19166"/>
          <a:stretch/>
        </p:blipFill>
        <p:spPr bwMode="auto">
          <a:xfrm>
            <a:off x="6364722" y="4596605"/>
            <a:ext cx="5469684" cy="19710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E47D24A-D844-41A4-9B24-BBF9BFCA5B7B}"/>
              </a:ext>
            </a:extLst>
          </p:cNvPr>
          <p:cNvSpPr txBox="1"/>
          <p:nvPr/>
        </p:nvSpPr>
        <p:spPr>
          <a:xfrm>
            <a:off x="6289042" y="4148064"/>
            <a:ext cx="575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HeidiSQL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을 이용하여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bus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데이터베이스 하위에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bus_stop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테이블이 생성됨과 동시에 토픽의 데이터가 전송되었는지 확인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0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614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Service Discovery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339B79-73D4-4C82-BA50-1E9632C07326}"/>
              </a:ext>
            </a:extLst>
          </p:cNvPr>
          <p:cNvSpPr/>
          <p:nvPr/>
        </p:nvSpPr>
        <p:spPr>
          <a:xfrm>
            <a:off x="613558" y="212959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D0B14-CDC3-412D-AC03-8E3F7306A6B9}"/>
              </a:ext>
            </a:extLst>
          </p:cNvPr>
          <p:cNvSpPr txBox="1"/>
          <p:nvPr/>
        </p:nvSpPr>
        <p:spPr>
          <a:xfrm>
            <a:off x="1108182" y="2154996"/>
            <a:ext cx="365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Consul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을 통한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Service Discovery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68" y="3176627"/>
            <a:ext cx="5089217" cy="31550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176627"/>
            <a:ext cx="5399453" cy="315500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2E864D-95A9-4D4F-872C-C2153280D3DF}"/>
              </a:ext>
            </a:extLst>
          </p:cNvPr>
          <p:cNvSpPr/>
          <p:nvPr/>
        </p:nvSpPr>
        <p:spPr>
          <a:xfrm>
            <a:off x="6440826" y="4056960"/>
            <a:ext cx="3831221" cy="857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E864D-95A9-4D4F-872C-C2153280D3DF}"/>
              </a:ext>
            </a:extLst>
          </p:cNvPr>
          <p:cNvSpPr/>
          <p:nvPr/>
        </p:nvSpPr>
        <p:spPr>
          <a:xfrm>
            <a:off x="515258" y="5336930"/>
            <a:ext cx="5296457" cy="435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64D34-0EEB-48B0-96DE-D7A06DA462FC}"/>
              </a:ext>
            </a:extLst>
          </p:cNvPr>
          <p:cNvSpPr txBox="1"/>
          <p:nvPr/>
        </p:nvSpPr>
        <p:spPr>
          <a:xfrm>
            <a:off x="482600" y="6429551"/>
            <a:ext cx="4504070" cy="2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Consul-server</a:t>
            </a:r>
            <a:r>
              <a:rPr lang="ko-KR" altLang="en-US" sz="1000" dirty="0"/>
              <a:t>로 사용할 </a:t>
            </a:r>
            <a:r>
              <a:rPr lang="en-US" altLang="ko-KR" sz="1000" dirty="0"/>
              <a:t>EC2</a:t>
            </a:r>
            <a:r>
              <a:rPr lang="ko-KR" altLang="en-US" sz="1000" baseline="0" dirty="0"/>
              <a:t>를 생성</a:t>
            </a:r>
            <a:r>
              <a:rPr lang="en-US" altLang="ko-KR" sz="1000" baseline="0" dirty="0"/>
              <a:t>,</a:t>
            </a:r>
            <a:r>
              <a:rPr lang="ko-KR" altLang="en-US" sz="1000" baseline="0" dirty="0"/>
              <a:t> </a:t>
            </a:r>
            <a:r>
              <a:rPr lang="en-US" altLang="ko-KR" sz="1000" dirty="0"/>
              <a:t>Docker </a:t>
            </a:r>
            <a:r>
              <a:rPr lang="ko-KR" altLang="en-US" sz="1000" dirty="0"/>
              <a:t>내에서</a:t>
            </a:r>
            <a:r>
              <a:rPr lang="ko-KR" altLang="en-US" sz="1000" baseline="0" dirty="0"/>
              <a:t> </a:t>
            </a:r>
            <a:r>
              <a:rPr lang="en-US" altLang="ko-KR" sz="1000" baseline="0" dirty="0"/>
              <a:t>consul-server</a:t>
            </a:r>
            <a:r>
              <a:rPr lang="ko-KR" altLang="en-US" sz="1000" baseline="0" dirty="0"/>
              <a:t> 실행</a:t>
            </a:r>
            <a:endParaRPr lang="en-US" altLang="ko-KR" sz="1200" spc="-150" dirty="0">
              <a:solidFill>
                <a:schemeClr val="accent3">
                  <a:lumMod val="7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58B10A-EF0B-4C80-8ED2-BC7D65204CC2}"/>
              </a:ext>
            </a:extLst>
          </p:cNvPr>
          <p:cNvSpPr txBox="1"/>
          <p:nvPr/>
        </p:nvSpPr>
        <p:spPr>
          <a:xfrm>
            <a:off x="6321668" y="6429551"/>
            <a:ext cx="450407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Service Consul</a:t>
            </a:r>
            <a:r>
              <a:rPr lang="ko-KR" altLang="en-US" sz="12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에 서비스 이름 등록</a:t>
            </a:r>
            <a:endParaRPr lang="en-US" altLang="ko-KR" sz="12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9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0" spc="-15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b="0" spc="-15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0" spc="-15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9252" y="1180991"/>
            <a:ext cx="161460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Service Discovery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13558" y="212959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8182" y="2154996"/>
            <a:ext cx="19005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Consul_server.py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691" y="2770558"/>
            <a:ext cx="5434616" cy="3126230"/>
          </a:xfrm>
          <a:prstGeom prst="rect">
            <a:avLst/>
          </a:prstGeom>
        </p:spPr>
      </p:pic>
      <p:sp>
        <p:nvSpPr>
          <p:cNvPr id="18" name="직사각형 15"/>
          <p:cNvSpPr/>
          <p:nvPr/>
        </p:nvSpPr>
        <p:spPr>
          <a:xfrm>
            <a:off x="803900" y="3166920"/>
            <a:ext cx="4393352" cy="1263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691" y="6025756"/>
            <a:ext cx="5434616" cy="681896"/>
          </a:xfrm>
          <a:prstGeom prst="rect">
            <a:avLst/>
          </a:prstGeom>
        </p:spPr>
      </p:pic>
      <p:sp>
        <p:nvSpPr>
          <p:cNvPr id="20" name="직사각형 15"/>
          <p:cNvSpPr/>
          <p:nvPr/>
        </p:nvSpPr>
        <p:spPr>
          <a:xfrm>
            <a:off x="888859" y="6169379"/>
            <a:ext cx="4748305" cy="304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52925-DF8E-43F1-914D-9853FCBBF825}"/>
              </a:ext>
            </a:extLst>
          </p:cNvPr>
          <p:cNvSpPr txBox="1"/>
          <p:nvPr/>
        </p:nvSpPr>
        <p:spPr>
          <a:xfrm>
            <a:off x="6806470" y="2815639"/>
            <a:ext cx="3933930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/>
              <a:t>서비스에 대한 </a:t>
            </a:r>
            <a:r>
              <a:rPr lang="en-US" altLang="ko-KR" sz="1600" dirty="0"/>
              <a:t>IP</a:t>
            </a:r>
            <a:r>
              <a:rPr lang="ko-KR" altLang="en-US" sz="1600" dirty="0"/>
              <a:t>나 </a:t>
            </a:r>
            <a:r>
              <a:rPr lang="en-US" altLang="ko-KR" sz="1600" dirty="0"/>
              <a:t>Port </a:t>
            </a:r>
            <a:r>
              <a:rPr lang="ko-KR" altLang="en-US" sz="1600" dirty="0"/>
              <a:t>값이 </a:t>
            </a:r>
            <a:endParaRPr lang="en-US" altLang="ko-KR" sz="1600" dirty="0"/>
          </a:p>
          <a:p>
            <a:pPr>
              <a:lnSpc>
                <a:spcPct val="130000"/>
              </a:lnSpc>
            </a:pPr>
            <a:r>
              <a:rPr lang="ko-KR" altLang="en-US" sz="1600" dirty="0"/>
              <a:t>바뀌어도</a:t>
            </a:r>
            <a:r>
              <a:rPr lang="en-US" altLang="ko-KR" sz="1600" dirty="0"/>
              <a:t> </a:t>
            </a:r>
            <a:r>
              <a:rPr lang="ko-KR" altLang="en-US" sz="1600" dirty="0"/>
              <a:t>서비스 이름을 통해 쉽게 찾을 수 있음</a:t>
            </a:r>
            <a:endParaRPr lang="en-US" altLang="ko-KR" sz="1600" spc="-150" dirty="0">
              <a:solidFill>
                <a:schemeClr val="accent3">
                  <a:lumMod val="7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18FDC8-183E-457C-8CD8-A88DE6D7F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3" y="2614999"/>
            <a:ext cx="9182100" cy="32004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0" spc="-15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b="0" spc="-15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2.2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0" spc="-15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기능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9252" y="1180991"/>
            <a:ext cx="161460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Service Discovery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13558" y="212959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8182" y="2154996"/>
            <a:ext cx="30648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AutoScaling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3">
                    <a:lumMod val="75000"/>
                  </a:schemeClr>
                </a:solidFill>
              </a:rPr>
              <a:t>LoadBalancing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직사각형 15"/>
          <p:cNvSpPr/>
          <p:nvPr/>
        </p:nvSpPr>
        <p:spPr>
          <a:xfrm>
            <a:off x="2502319" y="4648201"/>
            <a:ext cx="3695281" cy="215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5"/>
          <p:cNvSpPr/>
          <p:nvPr/>
        </p:nvSpPr>
        <p:spPr>
          <a:xfrm>
            <a:off x="2502319" y="4215199"/>
            <a:ext cx="1574381" cy="433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52925-DF8E-43F1-914D-9853FCBBF825}"/>
              </a:ext>
            </a:extLst>
          </p:cNvPr>
          <p:cNvSpPr txBox="1"/>
          <p:nvPr/>
        </p:nvSpPr>
        <p:spPr>
          <a:xfrm>
            <a:off x="6781526" y="3733664"/>
            <a:ext cx="3933930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서버 부하를 막기 위해 </a:t>
            </a:r>
            <a:r>
              <a:rPr lang="en-US" altLang="ko-KR" sz="1600" spc="-150" dirty="0" err="1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AutoScaling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과 </a:t>
            </a:r>
            <a:r>
              <a:rPr lang="en-US" altLang="ko-KR" sz="1600" spc="-150" dirty="0" err="1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LoadBalancing</a:t>
            </a:r>
            <a:r>
              <a:rPr lang="en-US" altLang="ko-KR" sz="1600" spc="-150" dirty="0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기능을 추가함</a:t>
            </a:r>
            <a:endParaRPr lang="en-US" altLang="ko-KR" sz="1600" spc="-150" dirty="0">
              <a:solidFill>
                <a:schemeClr val="accent3">
                  <a:lumMod val="7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F620A9-2F23-470F-9C1C-4722643D440D}"/>
              </a:ext>
            </a:extLst>
          </p:cNvPr>
          <p:cNvCxnSpPr/>
          <p:nvPr/>
        </p:nvCxnSpPr>
        <p:spPr>
          <a:xfrm>
            <a:off x="5854700" y="5029200"/>
            <a:ext cx="0" cy="330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4B4803C-94E7-44E3-90AE-95E641AC9C10}"/>
              </a:ext>
            </a:extLst>
          </p:cNvPr>
          <p:cNvSpPr txBox="1"/>
          <p:nvPr/>
        </p:nvSpPr>
        <p:spPr>
          <a:xfrm>
            <a:off x="5555133" y="5549360"/>
            <a:ext cx="3933930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spc="-150" dirty="0" err="1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로드밸런서로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생성한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UI 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서버의 </a:t>
            </a:r>
            <a:r>
              <a:rPr lang="en-US" altLang="ko-KR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DNS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EC411C-669D-4D5A-BE41-1D481CA22F11}"/>
              </a:ext>
            </a:extLst>
          </p:cNvPr>
          <p:cNvCxnSpPr>
            <a:cxnSpLocks/>
          </p:cNvCxnSpPr>
          <p:nvPr/>
        </p:nvCxnSpPr>
        <p:spPr>
          <a:xfrm>
            <a:off x="2006600" y="4558099"/>
            <a:ext cx="2826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2F98A96-9562-4AC2-98BA-7A5BC540A808}"/>
              </a:ext>
            </a:extLst>
          </p:cNvPr>
          <p:cNvSpPr txBox="1"/>
          <p:nvPr/>
        </p:nvSpPr>
        <p:spPr>
          <a:xfrm>
            <a:off x="-1" y="4326636"/>
            <a:ext cx="2133593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spc="-150" dirty="0" err="1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AutoScaling</a:t>
            </a: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으로 생성한</a:t>
            </a:r>
            <a:endParaRPr lang="en-US" altLang="ko-KR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600" spc="-150" dirty="0"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인스턴스</a:t>
            </a:r>
            <a:endParaRPr lang="en-US" altLang="ko-KR" sz="1600" spc="-150" dirty="0"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3.1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서비스 시연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8E1580-F554-47BE-A04C-C14B3EAAC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076989"/>
            <a:ext cx="9207500" cy="42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3.2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583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Trouble Shooting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4D73775-5C84-47F4-97F2-515BCFF53EEF}"/>
              </a:ext>
            </a:extLst>
          </p:cNvPr>
          <p:cNvSpPr/>
          <p:nvPr/>
        </p:nvSpPr>
        <p:spPr>
          <a:xfrm>
            <a:off x="368945" y="19020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BF7C0D-A98D-444A-B259-A84BC64384C7}"/>
              </a:ext>
            </a:extLst>
          </p:cNvPr>
          <p:cNvSpPr txBox="1"/>
          <p:nvPr/>
        </p:nvSpPr>
        <p:spPr>
          <a:xfrm>
            <a:off x="832312" y="1954223"/>
            <a:ext cx="483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</a:rPr>
              <a:t>진행하면서 부딪혔던 문제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 / 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</a:rPr>
              <a:t>트러블 슈팅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1DADE9-E2DE-4B50-ACD2-3B43E1FD685C}"/>
              </a:ext>
            </a:extLst>
          </p:cNvPr>
          <p:cNvGraphicFramePr>
            <a:graphicFrameLocks noGrp="1"/>
          </p:cNvGraphicFramePr>
          <p:nvPr/>
        </p:nvGraphicFramePr>
        <p:xfrm>
          <a:off x="278615" y="2939231"/>
          <a:ext cx="11420050" cy="34102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4010">
                  <a:extLst>
                    <a:ext uri="{9D8B030D-6E8A-4147-A177-3AD203B41FA5}">
                      <a16:colId xmlns:a16="http://schemas.microsoft.com/office/drawing/2014/main" val="2794592191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45475502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4273885237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3556563313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1588648538"/>
                    </a:ext>
                  </a:extLst>
                </a:gridCol>
              </a:tblGrid>
              <a:tr h="43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범진현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옥해림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양승현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고원영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/>
                        <a:t>김태엽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835231"/>
                  </a:ext>
                </a:extLst>
              </a:tr>
              <a:tr h="257127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/>
                        <a:t>Consul</a:t>
                      </a:r>
                      <a:r>
                        <a:rPr lang="ko-KR" altLang="en-US" sz="900" dirty="0"/>
                        <a:t>을 이용하여 </a:t>
                      </a:r>
                      <a:r>
                        <a:rPr lang="en-US" altLang="ko-KR" sz="900" dirty="0"/>
                        <a:t>Service-discover</a:t>
                      </a:r>
                      <a:r>
                        <a:rPr lang="ko-KR" altLang="en-US" sz="900" dirty="0"/>
                        <a:t>환경을 구축하는 도중 서비스가 등록은 되었지만 </a:t>
                      </a:r>
                      <a:r>
                        <a:rPr lang="en-US" altLang="ko-KR" sz="900" dirty="0" err="1"/>
                        <a:t>ip</a:t>
                      </a:r>
                      <a:r>
                        <a:rPr lang="ko-KR" altLang="en-US" sz="900" dirty="0"/>
                        <a:t>주소를 받아오지 못하는 현상 발생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-&gt; Consul</a:t>
                      </a:r>
                      <a:r>
                        <a:rPr lang="en-US" altLang="ko-KR" sz="900" baseline="0" dirty="0"/>
                        <a:t> server</a:t>
                      </a:r>
                      <a:r>
                        <a:rPr lang="ko-KR" altLang="en-US" sz="900" baseline="0" dirty="0"/>
                        <a:t>를 </a:t>
                      </a:r>
                      <a:r>
                        <a:rPr lang="en-US" altLang="ko-KR" sz="900" baseline="0" dirty="0"/>
                        <a:t>docker</a:t>
                      </a:r>
                      <a:r>
                        <a:rPr lang="ko-KR" altLang="en-US" sz="900" baseline="0" dirty="0"/>
                        <a:t>를 이용하여 실행하여 </a:t>
                      </a:r>
                      <a:r>
                        <a:rPr lang="en-US" altLang="ko-KR" sz="900" baseline="0" dirty="0"/>
                        <a:t>Consul serve</a:t>
                      </a:r>
                      <a:r>
                        <a:rPr lang="ko-KR" altLang="en-US" sz="900" baseline="0" dirty="0"/>
                        <a:t>의 </a:t>
                      </a:r>
                      <a:r>
                        <a:rPr lang="en-US" altLang="ko-KR" sz="900" baseline="0" dirty="0"/>
                        <a:t>localhost</a:t>
                      </a:r>
                      <a:r>
                        <a:rPr lang="ko-KR" altLang="en-US" sz="900" baseline="0" dirty="0"/>
                        <a:t>와 다른 </a:t>
                      </a:r>
                      <a:r>
                        <a:rPr lang="en-US" altLang="ko-KR" sz="900" baseline="0" dirty="0"/>
                        <a:t>service</a:t>
                      </a:r>
                      <a:r>
                        <a:rPr lang="ko-KR" altLang="en-US" sz="900" baseline="0" dirty="0"/>
                        <a:t>의 </a:t>
                      </a:r>
                      <a:r>
                        <a:rPr lang="en-US" altLang="ko-KR" sz="900" baseline="0" dirty="0"/>
                        <a:t>localhost</a:t>
                      </a:r>
                      <a:r>
                        <a:rPr lang="ko-KR" altLang="en-US" sz="900" baseline="0" dirty="0"/>
                        <a:t>가 달라 예상하지 못한 </a:t>
                      </a:r>
                      <a:r>
                        <a:rPr lang="en-US" altLang="ko-KR" sz="900" baseline="0" dirty="0" err="1"/>
                        <a:t>ip</a:t>
                      </a:r>
                      <a:r>
                        <a:rPr lang="ko-KR" altLang="en-US" sz="900" baseline="0" dirty="0"/>
                        <a:t>주소를 반환</a:t>
                      </a:r>
                      <a:endParaRPr lang="en-US" altLang="ko-KR" sz="9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dirty="0"/>
                        <a:t>-&gt; service</a:t>
                      </a:r>
                      <a:r>
                        <a:rPr lang="ko-KR" altLang="en-US" sz="900" baseline="0" dirty="0"/>
                        <a:t>를</a:t>
                      </a:r>
                      <a:r>
                        <a:rPr lang="en-US" altLang="ko-KR" sz="900" baseline="0" dirty="0"/>
                        <a:t> consul server</a:t>
                      </a:r>
                      <a:r>
                        <a:rPr lang="ko-KR" altLang="en-US" sz="900" baseline="0" dirty="0"/>
                        <a:t>에 등록할 때 </a:t>
                      </a:r>
                      <a:r>
                        <a:rPr lang="en-US" altLang="ko-KR" sz="900" baseline="0" dirty="0"/>
                        <a:t>service</a:t>
                      </a:r>
                      <a:r>
                        <a:rPr lang="ko-KR" altLang="en-US" sz="900" baseline="0" dirty="0"/>
                        <a:t>가 </a:t>
                      </a:r>
                      <a:r>
                        <a:rPr lang="ko-KR" altLang="en-US" sz="900" baseline="0" dirty="0" err="1"/>
                        <a:t>속해있는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 err="1"/>
                        <a:t>ip</a:t>
                      </a:r>
                      <a:r>
                        <a:rPr lang="ko-KR" altLang="en-US" sz="900" baseline="0" dirty="0"/>
                        <a:t>주소를 함께 등록</a:t>
                      </a:r>
                      <a:endParaRPr lang="en-US" altLang="ko-KR" sz="9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altLang="ko-KR" sz="900" dirty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/>
                        <a:t>Flask</a:t>
                      </a:r>
                      <a:r>
                        <a:rPr lang="ko-KR" altLang="en-US" sz="900" dirty="0"/>
                        <a:t>와 </a:t>
                      </a:r>
                      <a:r>
                        <a:rPr lang="en-US" altLang="ko-KR" sz="900" dirty="0"/>
                        <a:t>html</a:t>
                      </a:r>
                      <a:r>
                        <a:rPr lang="ko-KR" altLang="en-US" sz="900" dirty="0"/>
                        <a:t>이 </a:t>
                      </a:r>
                      <a:r>
                        <a:rPr lang="en-US" altLang="ko-KR" sz="900" dirty="0"/>
                        <a:t>data</a:t>
                      </a:r>
                      <a:r>
                        <a:rPr lang="ko-KR" altLang="en-US" sz="900" dirty="0"/>
                        <a:t>를 </a:t>
                      </a:r>
                      <a:r>
                        <a:rPr lang="ko-KR" altLang="en-US" sz="900" dirty="0" err="1"/>
                        <a:t>주고받을때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html</a:t>
                      </a:r>
                      <a:r>
                        <a:rPr lang="ko-KR" altLang="en-US" sz="900" dirty="0"/>
                        <a:t>에서 빈 </a:t>
                      </a:r>
                      <a:r>
                        <a:rPr lang="ko-KR" altLang="en-US" sz="900" dirty="0" err="1"/>
                        <a:t>응닶값을</a:t>
                      </a:r>
                      <a:r>
                        <a:rPr lang="ko-KR" altLang="en-US" sz="900" dirty="0"/>
                        <a:t> 주는 현상이 발생</a:t>
                      </a:r>
                      <a:endParaRPr lang="en-US" altLang="ko-KR" sz="9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-&gt;html</a:t>
                      </a:r>
                      <a:r>
                        <a:rPr lang="ko-KR" altLang="en-US" sz="900" dirty="0"/>
                        <a:t>을 구성하면서 </a:t>
                      </a:r>
                      <a:r>
                        <a:rPr lang="en-US" altLang="ko-KR" sz="900" dirty="0" err="1"/>
                        <a:t>Javascript</a:t>
                      </a:r>
                      <a:r>
                        <a:rPr lang="ko-KR" altLang="en-US" sz="900" dirty="0"/>
                        <a:t>를 사용하였는데 </a:t>
                      </a:r>
                      <a:r>
                        <a:rPr lang="en-US" altLang="ko-KR" sz="900" dirty="0"/>
                        <a:t>Callback</a:t>
                      </a:r>
                      <a:r>
                        <a:rPr lang="ko-KR" altLang="en-US" sz="900" dirty="0"/>
                        <a:t>함수를 이용하지 않아 서버에서 응답이 오기전에 응답을 반환</a:t>
                      </a:r>
                      <a:endParaRPr lang="en-US" altLang="ko-KR" sz="9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/>
                        <a:t>-&gt; Callback</a:t>
                      </a:r>
                      <a:r>
                        <a:rPr lang="ko-KR" altLang="en-US" sz="900" dirty="0"/>
                        <a:t>을 이용하여 서버에서 응답이 온 후 값을 반환하도록 함</a:t>
                      </a:r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Kafka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커넥터 생성 시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query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와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“</a:t>
                      </a:r>
                      <a:r>
                        <a:rPr lang="en-US" altLang="ko-KR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mode”:”timestamp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”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를 동시에 사용하여 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‘Failed to run query for table </a:t>
                      </a:r>
                      <a:r>
                        <a:rPr lang="en-US" altLang="ko-KR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TimestampIncrementingTableQuerier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’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에러 발생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"</a:t>
                      </a:r>
                      <a:r>
                        <a:rPr lang="ko-KR" altLang="en-US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mode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" : "</a:t>
                      </a:r>
                      <a:r>
                        <a:rPr lang="ko-KR" altLang="en-US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bulk"로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변경</a:t>
                      </a:r>
                      <a:endParaRPr lang="en-US" altLang="ko-KR" sz="9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Kafka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커넥터 생성 시 프로듀서는 파티션에서 어떤 브로커가 리더인지 불분명하여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‘LEADER_NOT_AVAILABLE’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에러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발생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-&gt; “</a:t>
                      </a:r>
                      <a:r>
                        <a:rPr lang="en-US" altLang="ko-KR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server.properties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”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advertised.host.name=localhost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와 </a:t>
                      </a:r>
                      <a:r>
                        <a:rPr lang="en-US" altLang="ko-KR" sz="9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advertised.port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=9092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추가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서울시 공공데이터 포털에서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를 통해 가져온 버스정류장 데이터가 정류장명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, x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좌표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좌표 밖에 없어서 실제 사용자에게 입력 받는 지역명에 대해 해당 지역의 정류장 정보를 주기 위해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x, y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좌표를 전부 행정동 주소로 변환하는 작업을 해야 했다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찾아보니 카카오 </a:t>
                      </a:r>
                      <a:r>
                        <a:rPr lang="ko-KR" altLang="en-US" sz="8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맵에서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제공하는 주소 변환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를 통해 좌표를 가지고 변환된 주소 값을 따로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json 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파일로 저장하여 읽어올 수 있도록 구현하였다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altLang="ko-KR" sz="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ko-KR" altLang="en-US" sz="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데이터베이스에 한글 입력 시 인코딩 오류가 나는 부분에 대해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show variables like 'c%’; 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로 인코딩 문자셋을 조회하고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CREATE DATABASE </a:t>
                      </a:r>
                      <a:r>
                        <a:rPr lang="en-US" altLang="ko-KR" sz="8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database_name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DEFAULT CHARACTER SET utf8 COLLATE utf8_general_ci; 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명령어를 통해 데이터베이스의 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character set</a:t>
                      </a:r>
                      <a:r>
                        <a:rPr lang="ko-KR" altLang="en-US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을 변경하여 한글 깨짐 현상을 방지하였다</a:t>
                      </a:r>
                      <a:r>
                        <a:rPr lang="en-US" altLang="ko-KR" sz="8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altLang="ko-KR" sz="8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Kafka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커넥터 생성 시 보안 그룹에서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port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 대한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Inbound 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규칙을 수정해야 </a:t>
                      </a:r>
                      <a:r>
                        <a:rPr lang="en-US" altLang="ko-KR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9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 접속할 수 있음</a:t>
                      </a:r>
                      <a:endParaRPr lang="en-US" altLang="ko-KR" sz="9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dirty="0"/>
                        <a:t>Kafka </a:t>
                      </a:r>
                      <a:r>
                        <a:rPr lang="ko-KR" altLang="en-US" sz="900" dirty="0"/>
                        <a:t>커넥터로 한글 데이터를 전송할 때 </a:t>
                      </a:r>
                      <a:r>
                        <a:rPr lang="en-US" altLang="ko-KR" sz="900" dirty="0"/>
                        <a:t>utf8 </a:t>
                      </a:r>
                      <a:r>
                        <a:rPr lang="ko-KR" altLang="en-US" sz="900" dirty="0"/>
                        <a:t>호환을 위해 </a:t>
                      </a:r>
                      <a:r>
                        <a:rPr lang="en-US" altLang="ko-KR" sz="900" dirty="0"/>
                        <a:t>key, value </a:t>
                      </a:r>
                      <a:r>
                        <a:rPr lang="ko-KR" altLang="en-US" sz="900" dirty="0"/>
                        <a:t>값에 대한 </a:t>
                      </a:r>
                      <a:r>
                        <a:rPr lang="en-US" altLang="ko-KR" sz="900" dirty="0"/>
                        <a:t>converter </a:t>
                      </a:r>
                      <a:r>
                        <a:rPr lang="ko-KR" altLang="en-US" sz="900" dirty="0"/>
                        <a:t>혹은 </a:t>
                      </a:r>
                      <a:r>
                        <a:rPr lang="en-US" altLang="ko-KR" sz="900" dirty="0"/>
                        <a:t>serializer </a:t>
                      </a:r>
                      <a:r>
                        <a:rPr lang="ko-KR" altLang="en-US" sz="900" dirty="0"/>
                        <a:t>형식을 파라미터로 입력해야 함</a:t>
                      </a:r>
                      <a:endParaRPr lang="en-US" altLang="ko-KR" sz="9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dirty="0"/>
                        <a:t>Docker Container</a:t>
                      </a:r>
                      <a:r>
                        <a:rPr lang="ko-KR" altLang="en-US" sz="900" dirty="0"/>
                        <a:t>가 가동될 때 실행할 파일이 인자 값을 갖는다면 </a:t>
                      </a:r>
                      <a:r>
                        <a:rPr lang="en-US" altLang="ko-KR" sz="900" dirty="0" err="1"/>
                        <a:t>Dockerfile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생성 시 </a:t>
                      </a:r>
                      <a:r>
                        <a:rPr lang="en-US" altLang="ko-KR" sz="900" dirty="0"/>
                        <a:t>ENV </a:t>
                      </a:r>
                      <a:r>
                        <a:rPr lang="ko-KR" altLang="en-US" sz="900" dirty="0"/>
                        <a:t>명을 입력해야 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또한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 ["</a:t>
                      </a:r>
                      <a:r>
                        <a:rPr lang="en-US" altLang="ko-KR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"-c", "python marketsearch.py ${CODE}"]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같은 포맷으로 써야 오류가 나지 않는다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2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11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3.2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후기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</a:rPr>
              <a:t>아쉬운 점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4D73775-5C84-47F4-97F2-515BCFF53EEF}"/>
              </a:ext>
            </a:extLst>
          </p:cNvPr>
          <p:cNvSpPr/>
          <p:nvPr/>
        </p:nvSpPr>
        <p:spPr>
          <a:xfrm>
            <a:off x="368945" y="19020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BF7C0D-A98D-444A-B259-A84BC64384C7}"/>
              </a:ext>
            </a:extLst>
          </p:cNvPr>
          <p:cNvSpPr txBox="1"/>
          <p:nvPr/>
        </p:nvSpPr>
        <p:spPr>
          <a:xfrm>
            <a:off x="832312" y="195422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프로젝트 개선방향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5E4A2-2787-403E-9279-5308B6161CA4}"/>
              </a:ext>
            </a:extLst>
          </p:cNvPr>
          <p:cNvSpPr txBox="1"/>
          <p:nvPr/>
        </p:nvSpPr>
        <p:spPr>
          <a:xfrm>
            <a:off x="598089" y="2669759"/>
            <a:ext cx="90945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사용자에게 더 많은 서비스를 제공해주고 싶었지만 시간상 버스정류장과 상권 정보만 제공해주는 부분이 아쉬웠다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와 공공데이터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호출은 컨테이너화 하여 실행하지만 시간상 웹서버는 컨테이너로 구현하지 못하고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EC2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서버에서 직접 실행하도록 구현한 점이 아쉬웠다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출력단에서 경쟁 업소 또한 카카오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</a:rPr>
              <a:t>맵을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 이용하여 시각적으로 표현하고 싶었지만 구현하지 못한 점이 아쉬웠다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Consul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을 이용하여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Service-discovery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환경은 구축했지만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-Key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</a:rPr>
              <a:t>를 관리하는 시스템은 시간관계상 구축하지 못한 점이 아쉬웠다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1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4551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개요 및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80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Project requirement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DF6F24-FDFA-46AB-BA83-1CE9EF9D713F}"/>
              </a:ext>
            </a:extLst>
          </p:cNvPr>
          <p:cNvGrpSpPr/>
          <p:nvPr/>
        </p:nvGrpSpPr>
        <p:grpSpPr>
          <a:xfrm>
            <a:off x="2955137" y="1556700"/>
            <a:ext cx="5394536" cy="4045901"/>
            <a:chOff x="2955137" y="1734989"/>
            <a:chExt cx="5394536" cy="4045901"/>
          </a:xfrm>
        </p:grpSpPr>
        <p:pic>
          <p:nvPicPr>
            <p:cNvPr id="1026" name="Picture 2" descr="교컴 - 지역사회 지도 만들기[초등 3,4학년 사회]2015개정교육과정">
              <a:extLst>
                <a:ext uri="{FF2B5EF4-FFF2-40B4-BE49-F238E27FC236}">
                  <a16:creationId xmlns:a16="http://schemas.microsoft.com/office/drawing/2014/main" id="{F6502BBB-C826-4F70-82A2-60187E61A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137" y="1734989"/>
              <a:ext cx="5394536" cy="4045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 descr="장난감, 인형이(가) 표시된 사진&#10;&#10;자동 생성된 설명">
              <a:extLst>
                <a:ext uri="{FF2B5EF4-FFF2-40B4-BE49-F238E27FC236}">
                  <a16:creationId xmlns:a16="http://schemas.microsoft.com/office/drawing/2014/main" id="{466F66D6-4A63-4888-B6EA-A8355D813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574" y="2686685"/>
              <a:ext cx="1582655" cy="1582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FB4FB29-BBC5-411B-8FFF-A21D8E1E9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854" y="3308134"/>
              <a:ext cx="2115789" cy="2115789"/>
            </a:xfrm>
            <a:prstGeom prst="rect">
              <a:avLst/>
            </a:prstGeom>
          </p:spPr>
        </p:pic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6E9D9CF7-6F00-4E29-AB87-FBCB86E9F8E4}"/>
              </a:ext>
            </a:extLst>
          </p:cNvPr>
          <p:cNvSpPr/>
          <p:nvPr/>
        </p:nvSpPr>
        <p:spPr>
          <a:xfrm>
            <a:off x="576013" y="193885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6C9230-C21B-4103-AFF0-B5CBE8714F2C}"/>
              </a:ext>
            </a:extLst>
          </p:cNvPr>
          <p:cNvSpPr txBox="1"/>
          <p:nvPr/>
        </p:nvSpPr>
        <p:spPr>
          <a:xfrm>
            <a:off x="1026632" y="19351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프로젝트 주제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8CECBA-4330-4976-9D23-E8F3BA8D0E74}"/>
              </a:ext>
            </a:extLst>
          </p:cNvPr>
          <p:cNvSpPr txBox="1"/>
          <p:nvPr/>
        </p:nvSpPr>
        <p:spPr>
          <a:xfrm>
            <a:off x="3557064" y="5441646"/>
            <a:ext cx="581922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28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sz="28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서울시 상권 데이터를 활용한 </a:t>
            </a:r>
            <a:endParaRPr lang="en-US" altLang="ko-KR" sz="2800" spc="-15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ko-KR" altLang="en-US" sz="2800" spc="-150" dirty="0">
                <a:solidFill>
                  <a:schemeClr val="accent3">
                    <a:lumMod val="75000"/>
                  </a:schemeClr>
                </a:solidFill>
                <a:highlight>
                  <a:srgbClr val="FFF9E7"/>
                </a:highlight>
                <a:latin typeface="+mj-ea"/>
                <a:ea typeface="+mj-ea"/>
              </a:rPr>
              <a:t>소상공인 맞춤형 상권분석 서비스</a:t>
            </a:r>
            <a:r>
              <a:rPr lang="en-US" altLang="ko-KR" sz="28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＂</a:t>
            </a:r>
            <a:r>
              <a:rPr lang="ko-KR" altLang="en-US" sz="28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8255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컵, 앉아있는, 작은, 침대이(가) 표시된 사진&#10;&#10;자동 생성된 설명">
            <a:extLst>
              <a:ext uri="{FF2B5EF4-FFF2-40B4-BE49-F238E27FC236}">
                <a16:creationId xmlns:a16="http://schemas.microsoft.com/office/drawing/2014/main" id="{3F5A9AC3-AA2E-4201-81A5-6B664F5F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949072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3.3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개선점 및 소감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2152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Opinion and Impression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67E8B-6E21-4A3B-AF49-08CAEDDD696C}"/>
              </a:ext>
            </a:extLst>
          </p:cNvPr>
          <p:cNvSpPr txBox="1"/>
          <p:nvPr/>
        </p:nvSpPr>
        <p:spPr>
          <a:xfrm>
            <a:off x="5141694" y="2295476"/>
            <a:ext cx="6644924" cy="4306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범진현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팀원들과 함께 프로젝트를 진행하면서 협업의 중요성을 다시 한번 느꼈습니다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프로젝트를 기획하고 실제로 환경을 구축하고 수많은 문제들에 부딪히고 해결 해 나가면서 혼자서는 해결 할 수 없었을 문제들을 팀원들과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함께라서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해결 할 수 있었습니다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옥해림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처음 목표했던 시스템을 완벽히 구현하지 못해 아쉬움이 남지만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수업 시간에 학습한 내용을 기반으로 뛰어난 팀원들과 함께 프로젝트를 진행하며 잘 마무리할 수 있었습니다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특히 수업 시간에 다룬 요소를 프로젝트 기획과 설계 과정에 모두 포함시켜 구현하여 전공 지식이 한층 탄탄해짐을 느낄 수 있는 유익한 기회였습니다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수업만으로 얻을 수 없는 많은 점을 배울 수 있었습니다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양승현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수업에서 배운 내용을 토대로 팀원들과 함께 하나의 서비스를 개발하는 경험을 통해 배운 내용을 복습할 수 있는 시간이었습니다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데이터 파싱부터 데이터 가공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그리고 인프라 구축까지 배웠던 내용이었지만 이를 활용하여 원하는 서비스를 구축 하는게 쉽지만은 않았습니다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직접 검색하고 찾아보면서  어려움에 부딪히고 트러블슈팅 하며 이론으로 알고 있었던 부분이 실제 내가 경험하여 해봐야 더욱 많은 것을 배우고 얻는다는 것을 깨닫게 되었습니다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고원영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개월 동안 배운 내용들을 복습하면서 총 정리하는 프로젝트였습니다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오랜만에 하는 팀플이기도 하고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WBS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와 설계도도 이렇게 자세하게 해본적이 없어서 새로운 경험이었습니다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쉽지 않은 프로젝트였고 막히는 부분도 많았지만 다 같이 구글링하고 문제를 해결해 나가면서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팀원들과의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협업의 중요성도 정말 많이 깨닫게 되었습니다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김태엽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팀원들과 업무의 접점에서 서로의 역할과 진도 상황을 설명하며 많은 걸 배웠습니다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효율적인 소통을 위한 소통과 계획의 문서화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(WBS)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가 중요하다 </a:t>
            </a:r>
            <a:r>
              <a:rPr lang="ko-KR" altLang="en-US" sz="10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느꼈고습니다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또한 협업을 통해 문제를 해결하며 교육 기간동안 이해하지 못한 부분들을 깊이 있게 공부할 수 있었습니다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pc="-150" dirty="0">
                <a:solidFill>
                  <a:schemeClr val="accent2"/>
                </a:solidFill>
                <a:latin typeface="+mn-ea"/>
              </a:rPr>
              <a:t>“</a:t>
            </a:r>
            <a:r>
              <a:rPr lang="ko-KR" altLang="en-US" spc="-150" dirty="0">
                <a:solidFill>
                  <a:schemeClr val="accent2"/>
                </a:solidFill>
                <a:latin typeface="+mn-ea"/>
              </a:rPr>
              <a:t>실전과</a:t>
            </a:r>
            <a:r>
              <a:rPr lang="en-US" altLang="ko-KR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accent2"/>
                </a:solidFill>
                <a:latin typeface="+mn-ea"/>
              </a:rPr>
              <a:t>협업의 중요성</a:t>
            </a:r>
            <a:r>
              <a:rPr lang="en-US" altLang="ko-KR" spc="-150" dirty="0">
                <a:solidFill>
                  <a:schemeClr val="accent2"/>
                </a:solidFill>
                <a:latin typeface="+mn-ea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8D2DB-D4E2-4FC7-A412-FBC32B66AA5E}"/>
              </a:ext>
            </a:extLst>
          </p:cNvPr>
          <p:cNvSpPr txBox="1"/>
          <p:nvPr/>
        </p:nvSpPr>
        <p:spPr>
          <a:xfrm>
            <a:off x="5127219" y="178222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전공 프로젝트를 마치며</a:t>
            </a:r>
            <a:r>
              <a:rPr lang="en-US" altLang="ko-KR" spc="-3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… </a:t>
            </a:r>
            <a:endParaRPr lang="ko-KR" altLang="en-US" spc="-3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B40D7E-0FD5-4303-B398-3F8C451EA3C2}"/>
              </a:ext>
            </a:extLst>
          </p:cNvPr>
          <p:cNvCxnSpPr>
            <a:cxnSpLocks/>
          </p:cNvCxnSpPr>
          <p:nvPr/>
        </p:nvCxnSpPr>
        <p:spPr>
          <a:xfrm>
            <a:off x="5212395" y="2160940"/>
            <a:ext cx="65035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80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13554-27A3-47D9-A796-020507E6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BC194-ADA7-431B-9B7B-B4ED7E59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E49904-D45F-4C8A-B913-5EAA92190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0BE970-7411-4773-B4FD-BB7FC1673ED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735D8-5F0F-421C-A90A-487C0B136E1F}"/>
              </a:ext>
            </a:extLst>
          </p:cNvPr>
          <p:cNvSpPr txBox="1"/>
          <p:nvPr/>
        </p:nvSpPr>
        <p:spPr>
          <a:xfrm>
            <a:off x="4803162" y="252802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+mj-lt"/>
              </a:rPr>
              <a:t>감사합니다</a:t>
            </a:r>
          </a:p>
        </p:txBody>
      </p:sp>
      <p:pic>
        <p:nvPicPr>
          <p:cNvPr id="7" name="Picture 16" descr="Il bello di usare GitHub nei progetti di data processing – federico  fischanger">
            <a:extLst>
              <a:ext uri="{FF2B5EF4-FFF2-40B4-BE49-F238E27FC236}">
                <a16:creationId xmlns:a16="http://schemas.microsoft.com/office/drawing/2014/main" id="{8B4ED92A-7599-4E77-AE8A-CFAD5B5A7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9" b="17461"/>
          <a:stretch/>
        </p:blipFill>
        <p:spPr bwMode="auto">
          <a:xfrm>
            <a:off x="5238835" y="272801"/>
            <a:ext cx="1365163" cy="8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5E01B-46B0-4B96-8C6E-3E426D9AA01C}"/>
              </a:ext>
            </a:extLst>
          </p:cNvPr>
          <p:cNvSpPr txBox="1"/>
          <p:nvPr/>
        </p:nvSpPr>
        <p:spPr>
          <a:xfrm>
            <a:off x="3671398" y="1244808"/>
            <a:ext cx="450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https://github.com/BUMJH0121/project_4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9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4551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개요 및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80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Project requirement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6873145-4BAD-43F6-9C3A-04BC22D5F3AC}"/>
              </a:ext>
            </a:extLst>
          </p:cNvPr>
          <p:cNvSpPr/>
          <p:nvPr/>
        </p:nvSpPr>
        <p:spPr>
          <a:xfrm>
            <a:off x="576013" y="451411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7DEE02-631F-4415-B90B-83F8659EF26F}"/>
              </a:ext>
            </a:extLst>
          </p:cNvPr>
          <p:cNvSpPr txBox="1"/>
          <p:nvPr/>
        </p:nvSpPr>
        <p:spPr>
          <a:xfrm>
            <a:off x="1004919" y="458578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AA6522-AB21-44C8-9473-E02445091151}"/>
              </a:ext>
            </a:extLst>
          </p:cNvPr>
          <p:cNvSpPr txBox="1"/>
          <p:nvPr/>
        </p:nvSpPr>
        <p:spPr>
          <a:xfrm>
            <a:off x="475685" y="5067358"/>
            <a:ext cx="7732522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1600" spc="-150" dirty="0">
              <a:solidFill>
                <a:schemeClr val="accent3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사용자로부터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구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동 업종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중분류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를 입력 받음</a:t>
            </a:r>
            <a:endParaRPr lang="en-US" altLang="ko-KR" sz="1600" spc="-150" dirty="0">
              <a:solidFill>
                <a:schemeClr val="accent3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사용자의 </a:t>
            </a:r>
            <a:r>
              <a:rPr lang="ko-KR" altLang="en-US" sz="1600" spc="-150" dirty="0" err="1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입력으로부터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 적정한 위치를 찾아 카카오 맵 </a:t>
            </a:r>
            <a:r>
              <a:rPr lang="en-US" altLang="ko-KR" sz="1600" spc="-150" dirty="0" err="1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api</a:t>
            </a:r>
            <a:r>
              <a:rPr lang="ko-KR" altLang="en-US" sz="1600" spc="-150" dirty="0" err="1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 이용하여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지도 위치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제공</a:t>
            </a:r>
            <a:endParaRPr lang="en-US" altLang="ko-KR" sz="1600" spc="-150" dirty="0">
              <a:solidFill>
                <a:schemeClr val="accent3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중심 위치 근처의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버스정류장들 지도에 마크로 표시 </a:t>
            </a:r>
            <a:endParaRPr lang="en-US" altLang="ko-KR" sz="1600" spc="-150" dirty="0">
              <a:solidFill>
                <a:schemeClr val="accent6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사용자가 입력한 지역과 업종을 바탕으로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해당 지역의 경쟁업소</a:t>
            </a:r>
            <a:r>
              <a:rPr lang="ko-KR" altLang="en-US" sz="1600" spc="-150" dirty="0">
                <a:solidFill>
                  <a:schemeClr val="accent3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를 출력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DE045A-E2DB-4F57-899E-A0080B1359A2}"/>
              </a:ext>
            </a:extLst>
          </p:cNvPr>
          <p:cNvSpPr/>
          <p:nvPr/>
        </p:nvSpPr>
        <p:spPr>
          <a:xfrm>
            <a:off x="2246074" y="2724142"/>
            <a:ext cx="4138023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소상공인은 창업을 위해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상존인구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상가업소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소비패턴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집객시설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등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고려해야 할 상권 관련 데이터가 많음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5ACB9C-042E-4A9E-955A-F68A6048BB56}"/>
              </a:ext>
            </a:extLst>
          </p:cNvPr>
          <p:cNvSpPr/>
          <p:nvPr/>
        </p:nvSpPr>
        <p:spPr>
          <a:xfrm>
            <a:off x="7607578" y="2425538"/>
            <a:ext cx="44868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공공데이터포털과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서울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열린데이터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광장에서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제공하는 </a:t>
            </a:r>
            <a:r>
              <a:rPr lang="ko-KR" altLang="en-US" sz="1600" dirty="0" err="1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  <a:latin typeface="+mn-ea"/>
              </a:rPr>
              <a:t>소상공인시장진흥공단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  <a:latin typeface="+mn-ea"/>
              </a:rPr>
              <a:t> 상권정보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와 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  <a:latin typeface="+mn-ea"/>
              </a:rPr>
              <a:t>버스정류장 위치정보 데이터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를 사용하여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자치구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행정동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업종 기반의 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소상공인 맞춤형 상권분석 시스템 구현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A45F01A-CB0A-49FC-8B86-9E649CC36AAD}"/>
              </a:ext>
            </a:extLst>
          </p:cNvPr>
          <p:cNvSpPr/>
          <p:nvPr/>
        </p:nvSpPr>
        <p:spPr>
          <a:xfrm>
            <a:off x="576013" y="193885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B0BC5-EE2D-468C-975E-3D389E157BF5}"/>
              </a:ext>
            </a:extLst>
          </p:cNvPr>
          <p:cNvSpPr txBox="1"/>
          <p:nvPr/>
        </p:nvSpPr>
        <p:spPr>
          <a:xfrm>
            <a:off x="1026632" y="193517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프로젝트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D1BFB-7709-462A-8A20-081154FCCEF6}"/>
              </a:ext>
            </a:extLst>
          </p:cNvPr>
          <p:cNvSpPr txBox="1"/>
          <p:nvPr/>
        </p:nvSpPr>
        <p:spPr>
          <a:xfrm>
            <a:off x="536645" y="5016027"/>
            <a:ext cx="6930679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spc="-150" dirty="0">
                <a:solidFill>
                  <a:schemeClr val="accent3">
                    <a:lumMod val="75000"/>
                  </a:schemeClr>
                </a:solidFill>
                <a:highlight>
                  <a:srgbClr val="E2F0D9"/>
                </a:highlight>
                <a:latin typeface="+mn-ea"/>
                <a:cs typeface="Arial" panose="020B0604020202020204" pitchFamily="34" charset="0"/>
              </a:rPr>
              <a:t>창업을 준비하는 소상공인을 위한 맞춤형 상권분석 서비스 제공</a:t>
            </a:r>
            <a:endParaRPr lang="en-US" altLang="ko-KR" sz="1800" spc="-150" dirty="0">
              <a:solidFill>
                <a:schemeClr val="accent3">
                  <a:lumMod val="75000"/>
                </a:schemeClr>
              </a:solidFill>
              <a:highlight>
                <a:srgbClr val="E2F0D9"/>
              </a:highlight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9FE655-2F97-4333-BE4C-35CB8ED6710C}"/>
              </a:ext>
            </a:extLst>
          </p:cNvPr>
          <p:cNvGrpSpPr/>
          <p:nvPr/>
        </p:nvGrpSpPr>
        <p:grpSpPr>
          <a:xfrm rot="16200000">
            <a:off x="6490287" y="2723739"/>
            <a:ext cx="570616" cy="883766"/>
            <a:chOff x="6155473" y="2802495"/>
            <a:chExt cx="570616" cy="88376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1/2 액자 31">
              <a:extLst>
                <a:ext uri="{FF2B5EF4-FFF2-40B4-BE49-F238E27FC236}">
                  <a16:creationId xmlns:a16="http://schemas.microsoft.com/office/drawing/2014/main" id="{99B08C60-9384-4DC4-97D0-DB14573997A6}"/>
                </a:ext>
              </a:extLst>
            </p:cNvPr>
            <p:cNvSpPr/>
            <p:nvPr/>
          </p:nvSpPr>
          <p:spPr>
            <a:xfrm rot="13340821">
              <a:off x="6155473" y="2802495"/>
              <a:ext cx="570615" cy="525128"/>
            </a:xfrm>
            <a:prstGeom prst="halfFram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1/2 액자 32">
              <a:extLst>
                <a:ext uri="{FF2B5EF4-FFF2-40B4-BE49-F238E27FC236}">
                  <a16:creationId xmlns:a16="http://schemas.microsoft.com/office/drawing/2014/main" id="{17306EF1-22B9-4955-9A17-4AAF75270031}"/>
                </a:ext>
              </a:extLst>
            </p:cNvPr>
            <p:cNvSpPr/>
            <p:nvPr/>
          </p:nvSpPr>
          <p:spPr>
            <a:xfrm rot="13340821">
              <a:off x="6155474" y="3161133"/>
              <a:ext cx="570615" cy="525128"/>
            </a:xfrm>
            <a:prstGeom prst="halfFram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Data Icon #135897 - Free Icons Library">
            <a:extLst>
              <a:ext uri="{FF2B5EF4-FFF2-40B4-BE49-F238E27FC236}">
                <a16:creationId xmlns:a16="http://schemas.microsoft.com/office/drawing/2014/main" id="{EAAAA785-8BC9-495B-BEBD-2616D2D3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7" y="2425538"/>
            <a:ext cx="311984" cy="3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3DEFD4-D0CE-4452-B0EC-16E55E1EE63F}"/>
              </a:ext>
            </a:extLst>
          </p:cNvPr>
          <p:cNvGrpSpPr/>
          <p:nvPr/>
        </p:nvGrpSpPr>
        <p:grpSpPr>
          <a:xfrm>
            <a:off x="359729" y="2779391"/>
            <a:ext cx="1753136" cy="1343047"/>
            <a:chOff x="282728" y="2752997"/>
            <a:chExt cx="1753136" cy="13430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D85831-AB10-42A6-B999-00BFD7F0E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0" t="20104" r="18225" b="18889"/>
            <a:stretch/>
          </p:blipFill>
          <p:spPr>
            <a:xfrm>
              <a:off x="655171" y="2752997"/>
              <a:ext cx="1054015" cy="1007787"/>
            </a:xfrm>
            <a:prstGeom prst="rect">
              <a:avLst/>
            </a:prstGeom>
          </p:spPr>
        </p:pic>
        <p:pic>
          <p:nvPicPr>
            <p:cNvPr id="36" name="Picture 2" descr="Data Icon #135897 - Free Icons Library">
              <a:extLst>
                <a:ext uri="{FF2B5EF4-FFF2-40B4-BE49-F238E27FC236}">
                  <a16:creationId xmlns:a16="http://schemas.microsoft.com/office/drawing/2014/main" id="{0179CC5B-C9DC-4803-9149-AC6D82291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alphaModFix amt="6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28" y="2923869"/>
              <a:ext cx="311984" cy="31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ata Icon #135897 - Free Icons Library">
              <a:extLst>
                <a:ext uri="{FF2B5EF4-FFF2-40B4-BE49-F238E27FC236}">
                  <a16:creationId xmlns:a16="http://schemas.microsoft.com/office/drawing/2014/main" id="{050CFDEA-240E-467C-BC0B-0A8B93B6B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alphaModFix amt="6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89" y="3760784"/>
              <a:ext cx="311984" cy="31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ata Icon #135897 - Free Icons Library">
              <a:extLst>
                <a:ext uri="{FF2B5EF4-FFF2-40B4-BE49-F238E27FC236}">
                  <a16:creationId xmlns:a16="http://schemas.microsoft.com/office/drawing/2014/main" id="{87C2DC77-DA11-45F0-A698-99C15B158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alphaModFix amt="6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16" y="3784060"/>
              <a:ext cx="311984" cy="31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ata Icon #135897 - Free Icons Library">
              <a:extLst>
                <a:ext uri="{FF2B5EF4-FFF2-40B4-BE49-F238E27FC236}">
                  <a16:creationId xmlns:a16="http://schemas.microsoft.com/office/drawing/2014/main" id="{A53A51E4-22D9-49A7-8164-C48A35B38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880" y="2913938"/>
              <a:ext cx="311984" cy="31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464B9A-31BD-49C8-983F-546A4807AC08}"/>
              </a:ext>
            </a:extLst>
          </p:cNvPr>
          <p:cNvCxnSpPr/>
          <p:nvPr/>
        </p:nvCxnSpPr>
        <p:spPr>
          <a:xfrm>
            <a:off x="8624711" y="3073287"/>
            <a:ext cx="28351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556702-91A6-4626-BD3B-A1AAFDED9BF6}"/>
              </a:ext>
            </a:extLst>
          </p:cNvPr>
          <p:cNvCxnSpPr>
            <a:cxnSpLocks/>
          </p:cNvCxnSpPr>
          <p:nvPr/>
        </p:nvCxnSpPr>
        <p:spPr>
          <a:xfrm>
            <a:off x="7705114" y="3407664"/>
            <a:ext cx="26580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4551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개요 및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83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Project Environment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4D73775-5C84-47F4-97F2-515BCFF53EEF}"/>
              </a:ext>
            </a:extLst>
          </p:cNvPr>
          <p:cNvSpPr/>
          <p:nvPr/>
        </p:nvSpPr>
        <p:spPr>
          <a:xfrm>
            <a:off x="368945" y="19020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BF7C0D-A98D-444A-B259-A84BC64384C7}"/>
              </a:ext>
            </a:extLst>
          </p:cNvPr>
          <p:cNvSpPr txBox="1"/>
          <p:nvPr/>
        </p:nvSpPr>
        <p:spPr>
          <a:xfrm>
            <a:off x="832312" y="195422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프로젝트 개발환경</a:t>
            </a: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8F45778-C401-4CE6-9813-C4C5732A7505}"/>
              </a:ext>
            </a:extLst>
          </p:cNvPr>
          <p:cNvSpPr/>
          <p:nvPr/>
        </p:nvSpPr>
        <p:spPr>
          <a:xfrm>
            <a:off x="3345375" y="1896961"/>
            <a:ext cx="2342822" cy="2264561"/>
          </a:xfrm>
          <a:prstGeom prst="flowChartConnector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DA2C-590B-4646-8D73-11D3277940FA}"/>
              </a:ext>
            </a:extLst>
          </p:cNvPr>
          <p:cNvSpPr/>
          <p:nvPr/>
        </p:nvSpPr>
        <p:spPr>
          <a:xfrm>
            <a:off x="3805148" y="1772012"/>
            <a:ext cx="1293565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프레임워크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2454FA93-0CDD-4E72-AE5A-A3BB110F5305}"/>
              </a:ext>
            </a:extLst>
          </p:cNvPr>
          <p:cNvSpPr/>
          <p:nvPr/>
        </p:nvSpPr>
        <p:spPr>
          <a:xfrm>
            <a:off x="6258629" y="1895912"/>
            <a:ext cx="2342822" cy="2264561"/>
          </a:xfrm>
          <a:prstGeom prst="flowChartConnector">
            <a:avLst/>
          </a:prstGeom>
          <a:noFill/>
          <a:ln w="381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CD29D1-37E1-4330-8101-BBF7BCFD5A12}"/>
              </a:ext>
            </a:extLst>
          </p:cNvPr>
          <p:cNvSpPr/>
          <p:nvPr/>
        </p:nvSpPr>
        <p:spPr>
          <a:xfrm>
            <a:off x="6753145" y="1779993"/>
            <a:ext cx="1293565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Language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F2E0733-2EE8-454A-9595-623F616A4405}"/>
              </a:ext>
            </a:extLst>
          </p:cNvPr>
          <p:cNvSpPr/>
          <p:nvPr/>
        </p:nvSpPr>
        <p:spPr>
          <a:xfrm>
            <a:off x="9171884" y="1896960"/>
            <a:ext cx="2342822" cy="2264561"/>
          </a:xfrm>
          <a:prstGeom prst="flowChartConnector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8D580-71FB-4BDB-ACA5-EDC7B101121C}"/>
              </a:ext>
            </a:extLst>
          </p:cNvPr>
          <p:cNvSpPr/>
          <p:nvPr/>
        </p:nvSpPr>
        <p:spPr>
          <a:xfrm>
            <a:off x="9695044" y="1801462"/>
            <a:ext cx="1293565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데이터베이스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pic>
        <p:nvPicPr>
          <p:cNvPr id="22" name="Picture 2" descr="TMS Software | Blog | Preview of TMS WEB Core for Visual Studio Code">
            <a:extLst>
              <a:ext uri="{FF2B5EF4-FFF2-40B4-BE49-F238E27FC236}">
                <a16:creationId xmlns:a16="http://schemas.microsoft.com/office/drawing/2014/main" id="{4EE247F4-1426-42C4-80FA-16DA65D1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070" y="4863353"/>
            <a:ext cx="1471474" cy="7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Jupyter Notebook Python Extensions, Themes and Addons – Python For Finance">
            <a:extLst>
              <a:ext uri="{FF2B5EF4-FFF2-40B4-BE49-F238E27FC236}">
                <a16:creationId xmlns:a16="http://schemas.microsoft.com/office/drawing/2014/main" id="{A8E4F089-5008-4C4A-B799-EB5C9AF6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11" y="5680649"/>
            <a:ext cx="1293565" cy="86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ySQL (@MySQL) | Twitter">
            <a:extLst>
              <a:ext uri="{FF2B5EF4-FFF2-40B4-BE49-F238E27FC236}">
                <a16:creationId xmlns:a16="http://schemas.microsoft.com/office/drawing/2014/main" id="{3FA5C8A3-E169-4DD1-94C3-415EEF4F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12" y="2044043"/>
            <a:ext cx="1179334" cy="11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Evaluate AWS RDS Pricing and Features - ParkMyCloud">
            <a:extLst>
              <a:ext uri="{FF2B5EF4-FFF2-40B4-BE49-F238E27FC236}">
                <a16:creationId xmlns:a16="http://schemas.microsoft.com/office/drawing/2014/main" id="{2F69BC18-5AE2-4ABF-A098-1071543C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63" y="3068639"/>
            <a:ext cx="1228527" cy="7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7F8C0E3E-5C5A-4162-B267-291353354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65" y="2520775"/>
            <a:ext cx="1126042" cy="8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upload.wikimedia.org/wikipedia/en/thumb/8/8c/Tr...">
            <a:extLst>
              <a:ext uri="{FF2B5EF4-FFF2-40B4-BE49-F238E27FC236}">
                <a16:creationId xmlns:a16="http://schemas.microsoft.com/office/drawing/2014/main" id="{88B4C0F2-91EC-4CF2-8F25-9D583E04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48" y="5006452"/>
            <a:ext cx="1330450" cy="3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HeidiSQL - Wikipedia">
            <a:extLst>
              <a:ext uri="{FF2B5EF4-FFF2-40B4-BE49-F238E27FC236}">
                <a16:creationId xmlns:a16="http://schemas.microsoft.com/office/drawing/2014/main" id="{E4888E2F-1007-4116-AC0B-101A9B7FA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973" y="3065538"/>
            <a:ext cx="702527" cy="7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Il bello di usare GitHub nei progetti di data processing – federico  fischanger">
            <a:extLst>
              <a:ext uri="{FF2B5EF4-FFF2-40B4-BE49-F238E27FC236}">
                <a16:creationId xmlns:a16="http://schemas.microsoft.com/office/drawing/2014/main" id="{A265C5A4-FB38-47AE-9F69-79BF2F30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9" b="17461"/>
          <a:stretch/>
        </p:blipFill>
        <p:spPr bwMode="auto">
          <a:xfrm>
            <a:off x="3805148" y="5599090"/>
            <a:ext cx="971167" cy="6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F5F1AD1-8325-4484-B57B-409E0C995DF5}"/>
              </a:ext>
            </a:extLst>
          </p:cNvPr>
          <p:cNvSpPr/>
          <p:nvPr/>
        </p:nvSpPr>
        <p:spPr>
          <a:xfrm>
            <a:off x="9214413" y="4391955"/>
            <a:ext cx="2342822" cy="2264561"/>
          </a:xfrm>
          <a:prstGeom prst="flowChartConnector">
            <a:avLst/>
          </a:prstGeom>
          <a:noFill/>
          <a:ln w="381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D92ED5-D42D-4376-95B9-376B184BF934}"/>
              </a:ext>
            </a:extLst>
          </p:cNvPr>
          <p:cNvSpPr/>
          <p:nvPr/>
        </p:nvSpPr>
        <p:spPr>
          <a:xfrm>
            <a:off x="9696511" y="4316348"/>
            <a:ext cx="1293565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개발환경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pic>
        <p:nvPicPr>
          <p:cNvPr id="2050" name="Picture 2" descr="Android Logo">
            <a:extLst>
              <a:ext uri="{FF2B5EF4-FFF2-40B4-BE49-F238E27FC236}">
                <a16:creationId xmlns:a16="http://schemas.microsoft.com/office/drawing/2014/main" id="{0E433E23-3F33-40C4-80C5-DDDC92E3B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1" r="24921" b="2681"/>
          <a:stretch/>
        </p:blipFill>
        <p:spPr bwMode="auto">
          <a:xfrm>
            <a:off x="4776315" y="5485901"/>
            <a:ext cx="682175" cy="6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4A3438A-E28C-4358-9357-B36112C1ECA8}"/>
              </a:ext>
            </a:extLst>
          </p:cNvPr>
          <p:cNvSpPr/>
          <p:nvPr/>
        </p:nvSpPr>
        <p:spPr>
          <a:xfrm>
            <a:off x="3398790" y="4391954"/>
            <a:ext cx="2342822" cy="2264561"/>
          </a:xfrm>
          <a:prstGeom prst="flowChartConnector">
            <a:avLst/>
          </a:prstGeom>
          <a:noFill/>
          <a:ln w="381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FC79A1-4591-4F5A-8E67-F94EDBC14BB4}"/>
              </a:ext>
            </a:extLst>
          </p:cNvPr>
          <p:cNvSpPr/>
          <p:nvPr/>
        </p:nvSpPr>
        <p:spPr>
          <a:xfrm>
            <a:off x="3736002" y="4316728"/>
            <a:ext cx="1762959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협업 및 일정관리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E0605EF-B880-4501-95A2-0BFB7202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59" y="2197367"/>
            <a:ext cx="650783" cy="6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ML 5 Logo PNG Transparent &amp; SVG Vector - Freebie Supply">
            <a:extLst>
              <a:ext uri="{FF2B5EF4-FFF2-40B4-BE49-F238E27FC236}">
                <a16:creationId xmlns:a16="http://schemas.microsoft.com/office/drawing/2014/main" id="{448E7C52-72E9-4C44-B827-A8D2B907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68" y="3054152"/>
            <a:ext cx="611145" cy="8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S3 Logo PNG Transparent &amp; SVG Vector - Freebie Supply">
            <a:extLst>
              <a:ext uri="{FF2B5EF4-FFF2-40B4-BE49-F238E27FC236}">
                <a16:creationId xmlns:a16="http://schemas.microsoft.com/office/drawing/2014/main" id="{5422DF5F-B39E-4667-9B1B-2ACAE6A0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18" y="2994422"/>
            <a:ext cx="1305229" cy="97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E033F13-32A7-45B8-8BDE-6A522014CEF3}"/>
              </a:ext>
            </a:extLst>
          </p:cNvPr>
          <p:cNvSpPr/>
          <p:nvPr/>
        </p:nvSpPr>
        <p:spPr>
          <a:xfrm>
            <a:off x="6303172" y="4412072"/>
            <a:ext cx="2342822" cy="2264561"/>
          </a:xfrm>
          <a:prstGeom prst="flowChartConnector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392F99-1527-446E-B4F1-5EC8FA0D3A93}"/>
              </a:ext>
            </a:extLst>
          </p:cNvPr>
          <p:cNvSpPr/>
          <p:nvPr/>
        </p:nvSpPr>
        <p:spPr>
          <a:xfrm>
            <a:off x="6855288" y="4225130"/>
            <a:ext cx="1293565" cy="373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인프라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</p:txBody>
      </p:sp>
      <p:pic>
        <p:nvPicPr>
          <p:cNvPr id="2060" name="Picture 12" descr="Kafka Logo Tall - Apache Kafka Logo Transparent PNG - 474x516 - Free  Download on NicePNG">
            <a:extLst>
              <a:ext uri="{FF2B5EF4-FFF2-40B4-BE49-F238E27FC236}">
                <a16:creationId xmlns:a16="http://schemas.microsoft.com/office/drawing/2014/main" id="{A8B672B7-8035-464E-B9AC-45AF54B0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00" y="4743453"/>
            <a:ext cx="1306716" cy="81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mazon Web Services (AWS) - Cloud Computing Services">
            <a:extLst>
              <a:ext uri="{FF2B5EF4-FFF2-40B4-BE49-F238E27FC236}">
                <a16:creationId xmlns:a16="http://schemas.microsoft.com/office/drawing/2014/main" id="{E6684374-AF13-4CA2-B73A-B90D22FF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270" y="5179939"/>
            <a:ext cx="1515035" cy="7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cker tutorial : Build Docker images using Jenkins | by KarthiKeyan  Shanmugam | Medium">
            <a:extLst>
              <a:ext uri="{FF2B5EF4-FFF2-40B4-BE49-F238E27FC236}">
                <a16:creationId xmlns:a16="http://schemas.microsoft.com/office/drawing/2014/main" id="{A25B20A2-FBA9-4C0A-9D4B-6698B094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98" y="5680649"/>
            <a:ext cx="950014" cy="8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4F0923C1-3C6C-43F5-8F0E-E67C11EC009D}"/>
              </a:ext>
            </a:extLst>
          </p:cNvPr>
          <p:cNvSpPr/>
          <p:nvPr/>
        </p:nvSpPr>
        <p:spPr>
          <a:xfrm>
            <a:off x="592954" y="4385726"/>
            <a:ext cx="2342822" cy="2264561"/>
          </a:xfrm>
          <a:prstGeom prst="flowChartConnector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2D8B512-AF6D-4ADD-B486-F36C6483853F}"/>
              </a:ext>
            </a:extLst>
          </p:cNvPr>
          <p:cNvSpPr/>
          <p:nvPr/>
        </p:nvSpPr>
        <p:spPr>
          <a:xfrm>
            <a:off x="1110653" y="4115796"/>
            <a:ext cx="1293565" cy="6970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Service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Discovery</a:t>
            </a:r>
          </a:p>
        </p:txBody>
      </p:sp>
      <p:pic>
        <p:nvPicPr>
          <p:cNvPr id="2066" name="Picture 18" descr="Deploying HashiCorp Consul Agents With Puppet Bolt - DEV Community">
            <a:extLst>
              <a:ext uri="{FF2B5EF4-FFF2-40B4-BE49-F238E27FC236}">
                <a16:creationId xmlns:a16="http://schemas.microsoft.com/office/drawing/2014/main" id="{5A52B146-19A3-4715-BB8A-A879B8A1F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9" y="5071362"/>
            <a:ext cx="1666404" cy="9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2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1.1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4551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개요 및 요구사항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83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Project Environment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4D73775-5C84-47F4-97F2-515BCFF53EEF}"/>
              </a:ext>
            </a:extLst>
          </p:cNvPr>
          <p:cNvSpPr/>
          <p:nvPr/>
        </p:nvSpPr>
        <p:spPr>
          <a:xfrm>
            <a:off x="368945" y="19020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BF7C0D-A98D-444A-B259-A84BC64384C7}"/>
              </a:ext>
            </a:extLst>
          </p:cNvPr>
          <p:cNvSpPr txBox="1"/>
          <p:nvPr/>
        </p:nvSpPr>
        <p:spPr>
          <a:xfrm>
            <a:off x="832312" y="195422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</a:rPr>
              <a:t>팀원 소개 및 역할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61DADE9-E2DE-4B50-ACD2-3B43E1FD685C}"/>
              </a:ext>
            </a:extLst>
          </p:cNvPr>
          <p:cNvGraphicFramePr>
            <a:graphicFrameLocks noGrp="1"/>
          </p:cNvGraphicFramePr>
          <p:nvPr/>
        </p:nvGraphicFramePr>
        <p:xfrm>
          <a:off x="278615" y="2939231"/>
          <a:ext cx="11420050" cy="24771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84010">
                  <a:extLst>
                    <a:ext uri="{9D8B030D-6E8A-4147-A177-3AD203B41FA5}">
                      <a16:colId xmlns:a16="http://schemas.microsoft.com/office/drawing/2014/main" val="2794592191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45475502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4273885237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3556563313"/>
                    </a:ext>
                  </a:extLst>
                </a:gridCol>
                <a:gridCol w="2284010">
                  <a:extLst>
                    <a:ext uri="{9D8B030D-6E8A-4147-A177-3AD203B41FA5}">
                      <a16:colId xmlns:a16="http://schemas.microsoft.com/office/drawing/2014/main" val="1588648538"/>
                    </a:ext>
                  </a:extLst>
                </a:gridCol>
              </a:tblGrid>
              <a:tr h="648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+mj-lt"/>
                        </a:rPr>
                        <a:t>범진현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+mj-lt"/>
                        </a:rPr>
                        <a:t>옥해림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+mj-lt"/>
                        </a:rPr>
                        <a:t>양승현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+mj-lt"/>
                        </a:rPr>
                        <a:t>고원영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+mj-lt"/>
                        </a:rPr>
                        <a:t>김태엽</a:t>
                      </a:r>
                      <a:endParaRPr lang="ko-KR" altLang="en-US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835231"/>
                  </a:ext>
                </a:extLst>
              </a:tr>
              <a:tr h="1663197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Flask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을 이용하여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User-UI</a:t>
                      </a:r>
                      <a:r>
                        <a:rPr lang="en-US" altLang="ko-KR" sz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구축</a:t>
                      </a:r>
                      <a:endParaRPr lang="en-US" altLang="ko-KR" sz="1200" baseline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Consul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을 이용하여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Service-discovery</a:t>
                      </a:r>
                      <a:r>
                        <a:rPr lang="en-US" altLang="ko-KR" sz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환경 구축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팀원들과 상의하여 역할 분배 및 일정 관리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PL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로서 코드를 합치고 오류 검토 후 </a:t>
                      </a:r>
                      <a:r>
                        <a:rPr lang="ko-KR" altLang="en-US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재배포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상주인구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연동 및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MongoDB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구동 서버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 가공 서버 환경 구축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 전송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코드 작성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kafka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RDS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이용한 통합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공공 </a:t>
                      </a:r>
                      <a:r>
                        <a:rPr lang="en-US" altLang="ko-KR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호출 및 파싱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 저장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Kakao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map </a:t>
                      </a:r>
                      <a:r>
                        <a:rPr lang="en-US" altLang="ko-KR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연동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통신 스크립트 작성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사용자 입력에 따라 알맞은 데이터 가공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+mn-lt"/>
                        </a:rPr>
                        <a:t>DB</a:t>
                      </a:r>
                      <a:r>
                        <a:rPr lang="ko-KR" altLang="en-US" sz="1200" dirty="0">
                          <a:latin typeface="+mn-lt"/>
                        </a:rPr>
                        <a:t>구동서버</a:t>
                      </a:r>
                      <a:r>
                        <a:rPr lang="en-US" altLang="ko-KR" sz="1200" dirty="0">
                          <a:latin typeface="+mn-lt"/>
                        </a:rPr>
                        <a:t>, </a:t>
                      </a:r>
                      <a:r>
                        <a:rPr lang="ko-KR" altLang="en-US" sz="1200" dirty="0">
                          <a:latin typeface="+mn-lt"/>
                        </a:rPr>
                        <a:t>데이터 가공 서버 환경 구축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+mn-lt"/>
                        </a:rPr>
                        <a:t>API </a:t>
                      </a:r>
                      <a:r>
                        <a:rPr lang="ko-KR" altLang="en-US" sz="1200" dirty="0">
                          <a:latin typeface="+mn-lt"/>
                        </a:rPr>
                        <a:t>명세서 작성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+mn-lt"/>
                        </a:rPr>
                        <a:t>받은 데이터 </a:t>
                      </a:r>
                      <a:r>
                        <a:rPr lang="en-US" altLang="ko-KR" sz="1200" dirty="0">
                          <a:latin typeface="+mn-lt"/>
                        </a:rPr>
                        <a:t>EC2</a:t>
                      </a:r>
                      <a:r>
                        <a:rPr lang="ko-KR" altLang="en-US" sz="1200" dirty="0">
                          <a:latin typeface="+mn-lt"/>
                        </a:rPr>
                        <a:t>에서 </a:t>
                      </a:r>
                      <a:r>
                        <a:rPr lang="en-US" altLang="ko-KR" sz="1200" dirty="0" err="1">
                          <a:latin typeface="+mn-lt"/>
                        </a:rPr>
                        <a:t>api</a:t>
                      </a:r>
                      <a:r>
                        <a:rPr lang="en-US" altLang="ko-KR" sz="1200" dirty="0">
                          <a:latin typeface="+mn-lt"/>
                        </a:rPr>
                        <a:t> </a:t>
                      </a:r>
                      <a:r>
                        <a:rPr lang="ko-KR" altLang="en-US" sz="1200" dirty="0">
                          <a:latin typeface="+mn-lt"/>
                        </a:rPr>
                        <a:t>로 배포할 수 있는 서버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공공 </a:t>
                      </a:r>
                      <a:r>
                        <a:rPr lang="en-US" altLang="ko-KR" sz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호출 및 파싱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에 저장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Kafka, RDS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를 이용한 통합 </a:t>
                      </a:r>
                      <a:r>
                        <a:rPr lang="en-US" altLang="ko-KR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구축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발표</a:t>
                      </a:r>
                      <a:endParaRPr lang="en-US" altLang="ko-KR" sz="12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22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36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1.2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858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구성도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15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System structure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3563AD-B852-4C47-8C14-4C726270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68" y="1734989"/>
            <a:ext cx="7710664" cy="48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4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1.3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504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WBS</a:t>
            </a:r>
            <a:endParaRPr lang="ko-KR" altLang="en-US" sz="3000" spc="-15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2365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Work Breakdown Structure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4" name="Picture 2" descr="Calendar">
            <a:extLst>
              <a:ext uri="{FF2B5EF4-FFF2-40B4-BE49-F238E27FC236}">
                <a16:creationId xmlns:a16="http://schemas.microsoft.com/office/drawing/2014/main" id="{1D8924DA-CA85-442D-A929-F79A782A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99" y="1734989"/>
            <a:ext cx="8412769" cy="487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5EC3CE0-43D2-401E-B03A-33532EFBFB30}"/>
              </a:ext>
            </a:extLst>
          </p:cNvPr>
          <p:cNvSpPr/>
          <p:nvPr/>
        </p:nvSpPr>
        <p:spPr>
          <a:xfrm>
            <a:off x="342209" y="195325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075E5-2E5C-4435-BA9E-1CD3871650D3}"/>
              </a:ext>
            </a:extLst>
          </p:cNvPr>
          <p:cNvSpPr txBox="1"/>
          <p:nvPr/>
        </p:nvSpPr>
        <p:spPr>
          <a:xfrm>
            <a:off x="805576" y="1978656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Trello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40687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63EE9FB-996A-46D0-9BBF-56B05729EB11}"/>
              </a:ext>
            </a:extLst>
          </p:cNvPr>
          <p:cNvCxnSpPr>
            <a:cxnSpLocks/>
          </p:cNvCxnSpPr>
          <p:nvPr/>
        </p:nvCxnSpPr>
        <p:spPr>
          <a:xfrm>
            <a:off x="10101080" y="4098708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865162A-737E-442F-8424-89F8E3DC3E2E}"/>
              </a:ext>
            </a:extLst>
          </p:cNvPr>
          <p:cNvCxnSpPr>
            <a:cxnSpLocks/>
          </p:cNvCxnSpPr>
          <p:nvPr/>
        </p:nvCxnSpPr>
        <p:spPr>
          <a:xfrm>
            <a:off x="4996431" y="4159436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A2EBB3-28CE-43DE-B99B-B73495EAED4F}"/>
              </a:ext>
            </a:extLst>
          </p:cNvPr>
          <p:cNvCxnSpPr>
            <a:cxnSpLocks/>
          </p:cNvCxnSpPr>
          <p:nvPr/>
        </p:nvCxnSpPr>
        <p:spPr>
          <a:xfrm>
            <a:off x="5234944" y="4060590"/>
            <a:ext cx="1557265" cy="0"/>
          </a:xfrm>
          <a:prstGeom prst="line">
            <a:avLst/>
          </a:prstGeom>
          <a:ln>
            <a:solidFill>
              <a:srgbClr val="B2D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FFC916-A1EB-4347-9C5D-4A708EB72023}"/>
              </a:ext>
            </a:extLst>
          </p:cNvPr>
          <p:cNvCxnSpPr>
            <a:cxnSpLocks/>
          </p:cNvCxnSpPr>
          <p:nvPr/>
        </p:nvCxnSpPr>
        <p:spPr>
          <a:xfrm>
            <a:off x="8465201" y="4264186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EDEF25E-5965-4CD9-ACAF-CB0E9296588C}"/>
              </a:ext>
            </a:extLst>
          </p:cNvPr>
          <p:cNvCxnSpPr>
            <a:cxnSpLocks/>
          </p:cNvCxnSpPr>
          <p:nvPr/>
        </p:nvCxnSpPr>
        <p:spPr>
          <a:xfrm>
            <a:off x="6792209" y="3577212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C33B831-A5C0-4830-853F-BC6D00D5F7F3}"/>
              </a:ext>
            </a:extLst>
          </p:cNvPr>
          <p:cNvCxnSpPr>
            <a:cxnSpLocks/>
          </p:cNvCxnSpPr>
          <p:nvPr/>
        </p:nvCxnSpPr>
        <p:spPr>
          <a:xfrm>
            <a:off x="3403773" y="3534899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69BC6C-E31C-43BE-A065-3D52945041CB}"/>
              </a:ext>
            </a:extLst>
          </p:cNvPr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CBFC60-B303-4808-8A6A-FCC883E21666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9264909-5A2A-4FC5-B425-5C0DB71E9F7B}"/>
              </a:ext>
            </a:extLst>
          </p:cNvPr>
          <p:cNvSpPr txBox="1"/>
          <p:nvPr/>
        </p:nvSpPr>
        <p:spPr>
          <a:xfrm>
            <a:off x="101600" y="158119"/>
            <a:ext cx="100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3">
                    <a:lumMod val="75000"/>
                  </a:schemeClr>
                </a:solidFill>
              </a:rPr>
              <a:t>Team Project</a:t>
            </a:r>
            <a:endParaRPr lang="ko-KR" altLang="en-US" sz="1400" spc="-1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FB65-6B62-4BA7-A527-8EBB2BDE00C0}"/>
              </a:ext>
            </a:extLst>
          </p:cNvPr>
          <p:cNvSpPr txBox="1"/>
          <p:nvPr/>
        </p:nvSpPr>
        <p:spPr>
          <a:xfrm>
            <a:off x="1469061" y="652394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3">
                    <a:lumMod val="75000"/>
                  </a:schemeClr>
                </a:solidFill>
              </a:rPr>
              <a:t>1.3</a:t>
            </a:r>
            <a:endParaRPr lang="ko-KR" alt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6BA3-7181-4844-A918-6EE7560D397E}"/>
              </a:ext>
            </a:extLst>
          </p:cNvPr>
          <p:cNvSpPr txBox="1"/>
          <p:nvPr/>
        </p:nvSpPr>
        <p:spPr>
          <a:xfrm>
            <a:off x="2263852" y="645071"/>
            <a:ext cx="2504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en-US" altLang="ko-KR" sz="3000" spc="-150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WBS</a:t>
            </a:r>
            <a:endParaRPr lang="ko-KR" altLang="en-US" sz="3000" spc="-150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F3B8A-87AE-476A-8F6C-1AB01DDA4E74}"/>
              </a:ext>
            </a:extLst>
          </p:cNvPr>
          <p:cNvSpPr txBox="1"/>
          <p:nvPr/>
        </p:nvSpPr>
        <p:spPr>
          <a:xfrm>
            <a:off x="2289252" y="1180991"/>
            <a:ext cx="2365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</a:rPr>
              <a:t>Work Breakdown Structure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EC3CE0-43D2-401E-B03A-33532EFBFB30}"/>
              </a:ext>
            </a:extLst>
          </p:cNvPr>
          <p:cNvSpPr/>
          <p:nvPr/>
        </p:nvSpPr>
        <p:spPr>
          <a:xfrm>
            <a:off x="234704" y="181907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075E5-2E5C-4435-BA9E-1CD3871650D3}"/>
              </a:ext>
            </a:extLst>
          </p:cNvPr>
          <p:cNvSpPr txBox="1"/>
          <p:nvPr/>
        </p:nvSpPr>
        <p:spPr>
          <a:xfrm>
            <a:off x="643354" y="184414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프로젝트 진행 절차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598EFA4-3CFD-4D71-B6B7-D94F0845DA1F}"/>
              </a:ext>
            </a:extLst>
          </p:cNvPr>
          <p:cNvCxnSpPr>
            <a:cxnSpLocks/>
          </p:cNvCxnSpPr>
          <p:nvPr/>
        </p:nvCxnSpPr>
        <p:spPr>
          <a:xfrm>
            <a:off x="1687560" y="4264186"/>
            <a:ext cx="0" cy="391977"/>
          </a:xfrm>
          <a:prstGeom prst="line">
            <a:avLst/>
          </a:prstGeom>
          <a:ln w="19050">
            <a:solidFill>
              <a:srgbClr val="5BA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A77DE94-5895-4208-A1B5-0E3E10424313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1687561" y="4033416"/>
            <a:ext cx="3503211" cy="14668"/>
          </a:xfrm>
          <a:prstGeom prst="line">
            <a:avLst/>
          </a:prstGeom>
          <a:ln>
            <a:solidFill>
              <a:srgbClr val="B2D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6E7A978-DDD6-4312-9656-6BB4D57845E1}"/>
              </a:ext>
            </a:extLst>
          </p:cNvPr>
          <p:cNvSpPr/>
          <p:nvPr/>
        </p:nvSpPr>
        <p:spPr>
          <a:xfrm>
            <a:off x="1493220" y="3865641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1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7E8A4F-802D-4561-AA06-3B91F9EFE6A5}"/>
              </a:ext>
            </a:extLst>
          </p:cNvPr>
          <p:cNvSpPr/>
          <p:nvPr/>
        </p:nvSpPr>
        <p:spPr>
          <a:xfrm>
            <a:off x="3209433" y="3853743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2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BF3D36-789E-4F9E-8E69-E16E0E977376}"/>
              </a:ext>
            </a:extLst>
          </p:cNvPr>
          <p:cNvSpPr/>
          <p:nvPr/>
        </p:nvSpPr>
        <p:spPr>
          <a:xfrm>
            <a:off x="4802091" y="3853743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3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08CD6E-7CF8-43C8-8AB0-110C2375D548}"/>
              </a:ext>
            </a:extLst>
          </p:cNvPr>
          <p:cNvCxnSpPr>
            <a:cxnSpLocks/>
            <a:endCxn id="21" idx="6"/>
          </p:cNvCxnSpPr>
          <p:nvPr/>
        </p:nvCxnSpPr>
        <p:spPr>
          <a:xfrm>
            <a:off x="6792210" y="4043280"/>
            <a:ext cx="3503211" cy="14668"/>
          </a:xfrm>
          <a:prstGeom prst="line">
            <a:avLst/>
          </a:prstGeom>
          <a:ln>
            <a:solidFill>
              <a:srgbClr val="B2D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290BFC6-58A0-41F0-AFCA-21C5274DC0A5}"/>
              </a:ext>
            </a:extLst>
          </p:cNvPr>
          <p:cNvSpPr/>
          <p:nvPr/>
        </p:nvSpPr>
        <p:spPr>
          <a:xfrm>
            <a:off x="6585759" y="3875505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4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A4A45C1-9FA6-4F2D-B846-E44B37BE7990}"/>
              </a:ext>
            </a:extLst>
          </p:cNvPr>
          <p:cNvSpPr/>
          <p:nvPr/>
        </p:nvSpPr>
        <p:spPr>
          <a:xfrm>
            <a:off x="8314082" y="3863607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5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ACDDAAC-097A-4A65-964E-8D3F12DFDCDA}"/>
              </a:ext>
            </a:extLst>
          </p:cNvPr>
          <p:cNvSpPr/>
          <p:nvPr/>
        </p:nvSpPr>
        <p:spPr>
          <a:xfrm>
            <a:off x="9906740" y="3863607"/>
            <a:ext cx="388681" cy="388681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2D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5BADA9"/>
                </a:solidFill>
                <a:ea typeface="나눔고딕" panose="020D0604000000000000"/>
              </a:rPr>
              <a:t>6</a:t>
            </a:r>
            <a:endParaRPr lang="ko-KR" altLang="en-US" sz="1200" b="1" dirty="0">
              <a:solidFill>
                <a:srgbClr val="5BADA9"/>
              </a:solidFill>
              <a:ea typeface="나눔고딕" panose="020D060400000000000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2F91D6-739B-47B3-8799-E3E648B63291}"/>
              </a:ext>
            </a:extLst>
          </p:cNvPr>
          <p:cNvSpPr/>
          <p:nvPr/>
        </p:nvSpPr>
        <p:spPr>
          <a:xfrm>
            <a:off x="982427" y="4643971"/>
            <a:ext cx="1496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5BADA9"/>
                </a:solidFill>
                <a:latin typeface="+mn-ea"/>
              </a:rPr>
              <a:t>프로젝트 기획  </a:t>
            </a:r>
            <a:endParaRPr lang="en-US" altLang="ko-KR" sz="16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4D232F-67E7-4E41-85D2-0B368D213614}"/>
              </a:ext>
            </a:extLst>
          </p:cNvPr>
          <p:cNvSpPr/>
          <p:nvPr/>
        </p:nvSpPr>
        <p:spPr>
          <a:xfrm>
            <a:off x="752469" y="5045812"/>
            <a:ext cx="2199740" cy="1838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프로젝트 주제 선정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프로젝트 내용 설정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팀원간 역할 분담 및 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일정 수립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프로젝트 수행 방향 논의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시스템 구성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컨셉 및 개발환경 설정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0D0366-4992-42CD-AAE2-92249581C3E2}"/>
              </a:ext>
            </a:extLst>
          </p:cNvPr>
          <p:cNvSpPr/>
          <p:nvPr/>
        </p:nvSpPr>
        <p:spPr>
          <a:xfrm>
            <a:off x="3571765" y="1760892"/>
            <a:ext cx="2707762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서울시 열린 데이터 광장에서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OpenAPI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로 버스정류장 위치정보 데이터 가져오기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파싱한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데이터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MySQL </a:t>
            </a:r>
          </a:p>
          <a:p>
            <a:pPr algn="just">
              <a:spcAft>
                <a:spcPts val="300"/>
              </a:spcAft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데이터베이스에 저장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공공데이터포털에서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OpenAPI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로 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algn="just">
              <a:spcAft>
                <a:spcPts val="300"/>
              </a:spcAft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업종 점포 데이터 가져오기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업종 점포 데이터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MySQL </a:t>
            </a:r>
          </a:p>
          <a:p>
            <a:pPr algn="just">
              <a:spcAft>
                <a:spcPts val="300"/>
              </a:spcAft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데이터베이스에 저장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>
              <a:spcAft>
                <a:spcPts val="300"/>
              </a:spcAft>
            </a:pPr>
            <a:endParaRPr lang="en-US" altLang="ko-KR" sz="11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F0764D-85D4-411B-B6B6-92327F32860E}"/>
              </a:ext>
            </a:extLst>
          </p:cNvPr>
          <p:cNvSpPr/>
          <p:nvPr/>
        </p:nvSpPr>
        <p:spPr>
          <a:xfrm>
            <a:off x="4131763" y="4551413"/>
            <a:ext cx="18214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5BADA9"/>
                </a:solidFill>
                <a:latin typeface="+mn-ea"/>
              </a:rPr>
              <a:t>데이터 가공을 위한</a:t>
            </a:r>
            <a:endParaRPr lang="en-US" altLang="ko-KR" sz="1300" dirty="0">
              <a:solidFill>
                <a:srgbClr val="5BADA9"/>
              </a:solidFill>
              <a:latin typeface="+mn-ea"/>
            </a:endParaRPr>
          </a:p>
          <a:p>
            <a:r>
              <a:rPr lang="ko-KR" altLang="en-US" sz="1300" dirty="0">
                <a:solidFill>
                  <a:srgbClr val="5BADA9"/>
                </a:solidFill>
                <a:latin typeface="+mn-ea"/>
              </a:rPr>
              <a:t>클라우드 서버 구축</a:t>
            </a:r>
            <a:endParaRPr lang="en-US" altLang="ko-KR" sz="13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75C7F9-6201-424B-9EB7-44E311011F24}"/>
              </a:ext>
            </a:extLst>
          </p:cNvPr>
          <p:cNvSpPr/>
          <p:nvPr/>
        </p:nvSpPr>
        <p:spPr>
          <a:xfrm>
            <a:off x="4010424" y="5045812"/>
            <a:ext cx="2360695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클라우드 서버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개 구축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API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호출 스크립트와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DB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를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Docker Compose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로 빌드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DB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구동 서버에서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api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동적으로 받아올 수 있도록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도커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컨테이너 실행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가져온 데이터를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api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통해 데이터 가공 서버로 전송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572960-AFD5-4909-981A-996ABEAFA08B}"/>
              </a:ext>
            </a:extLst>
          </p:cNvPr>
          <p:cNvSpPr/>
          <p:nvPr/>
        </p:nvSpPr>
        <p:spPr>
          <a:xfrm>
            <a:off x="2146989" y="3045876"/>
            <a:ext cx="1651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5BADA9"/>
                </a:solidFill>
                <a:latin typeface="+mn-ea"/>
              </a:rPr>
              <a:t>OpenAPI</a:t>
            </a:r>
            <a:r>
              <a:rPr lang="ko-KR" altLang="en-US" sz="1400" dirty="0">
                <a:solidFill>
                  <a:srgbClr val="5BADA9"/>
                </a:solidFill>
                <a:latin typeface="+mn-ea"/>
              </a:rPr>
              <a:t>이용해 데이터 가져오기</a:t>
            </a:r>
            <a:endParaRPr lang="en-US" altLang="ko-KR" sz="16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4F8D4B-C8BD-40E3-9EED-8D085A45D6BB}"/>
              </a:ext>
            </a:extLst>
          </p:cNvPr>
          <p:cNvSpPr/>
          <p:nvPr/>
        </p:nvSpPr>
        <p:spPr>
          <a:xfrm>
            <a:off x="6299496" y="3108255"/>
            <a:ext cx="1663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BADA9"/>
                </a:solidFill>
                <a:latin typeface="+mn-ea"/>
              </a:rPr>
              <a:t>데이터 가공 </a:t>
            </a:r>
            <a:endParaRPr lang="en-US" altLang="ko-KR" sz="1400" dirty="0">
              <a:solidFill>
                <a:srgbClr val="5BADA9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5BADA9"/>
                </a:solidFill>
                <a:latin typeface="+mn-ea"/>
              </a:rPr>
              <a:t>알고리즘 생성</a:t>
            </a:r>
            <a:endParaRPr lang="en-US" altLang="ko-KR" sz="16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E885C3-0D37-4E5F-8616-F1A147809118}"/>
              </a:ext>
            </a:extLst>
          </p:cNvPr>
          <p:cNvSpPr/>
          <p:nvPr/>
        </p:nvSpPr>
        <p:spPr>
          <a:xfrm>
            <a:off x="7409463" y="1747390"/>
            <a:ext cx="2707762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사용자 출력 형식 결정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algn="just">
              <a:spcAft>
                <a:spcPts val="300"/>
              </a:spcAft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버스정류장 위치 표기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algn="just">
              <a:spcAft>
                <a:spcPts val="300"/>
              </a:spcAft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경쟁업종 </a:t>
            </a: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점포수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출력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카카오맵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+mn-ea"/>
              </a:rPr>
              <a:t>api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연동하기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버스 정류장 위치 지도에 표시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특정 위치의 업종 수 제공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 algn="just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사용자에게 제공되는 지도의 중심위치 표시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F8089C-56C0-47E4-8BFF-3620C4C2221D}"/>
              </a:ext>
            </a:extLst>
          </p:cNvPr>
          <p:cNvSpPr/>
          <p:nvPr/>
        </p:nvSpPr>
        <p:spPr>
          <a:xfrm>
            <a:off x="7409463" y="5010703"/>
            <a:ext cx="2360695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Kafka,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Amazon RDS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를 이용해 통합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DB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구축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버스정류장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업종 점포 데이터 별로 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source, sink connector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생성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E3D1BD-9ED0-4B04-BD99-7A84ED62105E}"/>
              </a:ext>
            </a:extLst>
          </p:cNvPr>
          <p:cNvSpPr/>
          <p:nvPr/>
        </p:nvSpPr>
        <p:spPr>
          <a:xfrm>
            <a:off x="7760068" y="4643971"/>
            <a:ext cx="1496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BADA9"/>
                </a:solidFill>
                <a:latin typeface="+mn-ea"/>
              </a:rPr>
              <a:t>통합 </a:t>
            </a:r>
            <a:r>
              <a:rPr lang="en-US" altLang="ko-KR" sz="1400" dirty="0">
                <a:solidFill>
                  <a:srgbClr val="5BADA9"/>
                </a:solidFill>
                <a:latin typeface="+mn-ea"/>
              </a:rPr>
              <a:t>DB</a:t>
            </a:r>
            <a:r>
              <a:rPr lang="ko-KR" altLang="en-US" sz="1400" dirty="0">
                <a:solidFill>
                  <a:srgbClr val="5BADA9"/>
                </a:solidFill>
                <a:latin typeface="+mn-ea"/>
              </a:rPr>
              <a:t>에 저장  </a:t>
            </a:r>
            <a:endParaRPr lang="en-US" altLang="ko-KR" sz="14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71982A4-3A24-4CC1-95B1-C1ADFED432E8}"/>
              </a:ext>
            </a:extLst>
          </p:cNvPr>
          <p:cNvSpPr/>
          <p:nvPr/>
        </p:nvSpPr>
        <p:spPr>
          <a:xfrm>
            <a:off x="9796905" y="4505944"/>
            <a:ext cx="18214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5BADA9"/>
                </a:solidFill>
                <a:latin typeface="+mn-ea"/>
              </a:rPr>
              <a:t>사용자가 확인할 수 있는 </a:t>
            </a:r>
            <a:r>
              <a:rPr lang="en-US" altLang="ko-KR" sz="1300" dirty="0">
                <a:solidFill>
                  <a:srgbClr val="5BADA9"/>
                </a:solidFill>
                <a:latin typeface="+mn-ea"/>
              </a:rPr>
              <a:t>RESTFUL </a:t>
            </a:r>
            <a:r>
              <a:rPr lang="ko-KR" altLang="en-US" sz="1300" dirty="0">
                <a:solidFill>
                  <a:srgbClr val="5BADA9"/>
                </a:solidFill>
                <a:latin typeface="+mn-ea"/>
              </a:rPr>
              <a:t>구축</a:t>
            </a:r>
            <a:endParaRPr lang="en-US" altLang="ko-KR" sz="1300" dirty="0">
              <a:solidFill>
                <a:srgbClr val="5BADA9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094619-8197-4352-807F-47A61AB80BC1}"/>
              </a:ext>
            </a:extLst>
          </p:cNvPr>
          <p:cNvSpPr/>
          <p:nvPr/>
        </p:nvSpPr>
        <p:spPr>
          <a:xfrm>
            <a:off x="9648025" y="5010702"/>
            <a:ext cx="236069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Flask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이용하여 사용자로부터 구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동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업종 입력 받는 인터페이스 설계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DB</a:t>
            </a: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 구동 클라우드 서버에 사용자 입력 값 전송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ko-KR" altLang="en-US" sz="12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데이터 가공 서버로부터 전송된 데이터를 사용자 출력 화면에 전송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7333B6-D00B-4D13-9CA5-26C29CD9AE38}"/>
              </a:ext>
            </a:extLst>
          </p:cNvPr>
          <p:cNvSpPr txBox="1"/>
          <p:nvPr/>
        </p:nvSpPr>
        <p:spPr>
          <a:xfrm>
            <a:off x="643353" y="2141219"/>
            <a:ext cx="2727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</a:rPr>
              <a:t>총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</a:rPr>
              <a:t>개발 기간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: 04.08 ~ 04.26 (19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</a:rPr>
              <a:t>일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0B62EC8-61AA-4B26-8BE6-3ECC5BB094C7}"/>
              </a:ext>
            </a:extLst>
          </p:cNvPr>
          <p:cNvCxnSpPr>
            <a:cxnSpLocks/>
          </p:cNvCxnSpPr>
          <p:nvPr/>
        </p:nvCxnSpPr>
        <p:spPr>
          <a:xfrm>
            <a:off x="3812021" y="2154416"/>
            <a:ext cx="6394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7F2F779-CCE1-4894-91BD-BE64ED271868}"/>
              </a:ext>
            </a:extLst>
          </p:cNvPr>
          <p:cNvCxnSpPr>
            <a:cxnSpLocks/>
          </p:cNvCxnSpPr>
          <p:nvPr/>
        </p:nvCxnSpPr>
        <p:spPr>
          <a:xfrm>
            <a:off x="4276309" y="5677904"/>
            <a:ext cx="16769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54312B-507E-4491-8AA6-8D202E5C3DA9}"/>
              </a:ext>
            </a:extLst>
          </p:cNvPr>
          <p:cNvCxnSpPr>
            <a:cxnSpLocks/>
          </p:cNvCxnSpPr>
          <p:nvPr/>
        </p:nvCxnSpPr>
        <p:spPr>
          <a:xfrm>
            <a:off x="7703061" y="2654288"/>
            <a:ext cx="9426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278DA99-42CE-4C3E-BAD0-D102EBD3E1F5}"/>
              </a:ext>
            </a:extLst>
          </p:cNvPr>
          <p:cNvCxnSpPr>
            <a:cxnSpLocks/>
          </p:cNvCxnSpPr>
          <p:nvPr/>
        </p:nvCxnSpPr>
        <p:spPr>
          <a:xfrm>
            <a:off x="7703061" y="5226800"/>
            <a:ext cx="4046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D1FA0AE-E2DD-4998-A7A6-FDD5F54AD920}"/>
              </a:ext>
            </a:extLst>
          </p:cNvPr>
          <p:cNvCxnSpPr>
            <a:cxnSpLocks/>
          </p:cNvCxnSpPr>
          <p:nvPr/>
        </p:nvCxnSpPr>
        <p:spPr>
          <a:xfrm>
            <a:off x="10295421" y="4978957"/>
            <a:ext cx="604227" cy="35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1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2273</Words>
  <Application>Microsoft Office PowerPoint</Application>
  <PresentationFormat>와이드스크린</PresentationFormat>
  <Paragraphs>421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Noto Sans CJK KR Thin</vt:lpstr>
      <vt:lpstr>나눔고딕</vt:lpstr>
      <vt:lpstr>맑은 고딕</vt:lpstr>
      <vt:lpstr>아리따-돋움4.0(TTF)-Medium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승현 양</dc:creator>
  <cp:lastModifiedBy>Administrator</cp:lastModifiedBy>
  <cp:revision>202</cp:revision>
  <dcterms:created xsi:type="dcterms:W3CDTF">2021-01-29T08:22:36Z</dcterms:created>
  <dcterms:modified xsi:type="dcterms:W3CDTF">2021-04-27T07:15:00Z</dcterms:modified>
</cp:coreProperties>
</file>